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Morisawa 勘亭流 StdN U" panose="020B0604020202020204" charset="-128"/>
      <p:regular r:id="rId21"/>
    </p:embeddedFont>
    <p:embeddedFont>
      <p:font typeface="Bright" panose="020B0604020202020204" charset="0"/>
      <p:regular r:id="rId22"/>
    </p:embeddedFont>
    <p:embeddedFont>
      <p:font typeface="Dynapuff" panose="020B0604020202020204" charset="0"/>
      <p:regular r:id="rId23"/>
    </p:embeddedFont>
    <p:embeddedFont>
      <p:font typeface="Dynapuff Bold" panose="020B0604020202020204" charset="0"/>
      <p:regular r:id="rId24"/>
    </p:embeddedFont>
    <p:embeddedFont>
      <p:font typeface="Dynapuff Semi-Bold" panose="020B0604020202020204" charset="0"/>
      <p:regular r:id="rId25"/>
    </p:embeddedFont>
    <p:embeddedFont>
      <p:font typeface="Gagalin" panose="020B0604020202020204" charset="0"/>
      <p:regular r:id="rId26"/>
    </p:embeddedFont>
    <p:embeddedFont>
      <p:font typeface="Kapsalon Brush" panose="020B0604020202020204" charset="0"/>
      <p:regular r:id="rId27"/>
    </p:embeddedFont>
    <p:embeddedFont>
      <p:font typeface="League Gothic" panose="020B0604020202020204" charset="0"/>
      <p:regular r:id="rId28"/>
    </p:embeddedFont>
    <p:embeddedFont>
      <p:font typeface="Open Sauce" panose="020B0604020202020204" charset="0"/>
      <p:regular r:id="rId29"/>
    </p:embeddedFont>
    <p:embeddedFont>
      <p:font typeface="Open Sauce Bold" panose="020B0604020202020204" charset="0"/>
      <p:regular r:id="rId30"/>
    </p:embeddedFont>
    <p:embeddedFont>
      <p:font typeface="Open Sauce Semi-Bold" panose="020B0604020202020204" charset="0"/>
      <p:regular r:id="rId31"/>
    </p:embeddedFont>
    <p:embeddedFont>
      <p:font typeface="Rubik Burned" panose="020B0604020202020204" charset="-79"/>
      <p:regular r:id="rId32"/>
    </p:embeddedFont>
    <p:embeddedFont>
      <p:font typeface="เอฟซี มัฟฟิน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11809" y="0"/>
            <a:ext cx="11476191" cy="2090511"/>
            <a:chOff x="0" y="0"/>
            <a:chExt cx="3022536" cy="5505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2536" cy="550587"/>
            </a:xfrm>
            <a:custGeom>
              <a:avLst/>
              <a:gdLst/>
              <a:ahLst/>
              <a:cxnLst/>
              <a:rect l="l" t="t" r="r" b="b"/>
              <a:pathLst>
                <a:path w="3022536" h="550587">
                  <a:moveTo>
                    <a:pt x="0" y="0"/>
                  </a:moveTo>
                  <a:lnTo>
                    <a:pt x="3022536" y="0"/>
                  </a:lnTo>
                  <a:lnTo>
                    <a:pt x="3022536" y="550587"/>
                  </a:lnTo>
                  <a:lnTo>
                    <a:pt x="0" y="550587"/>
                  </a:lnTo>
                  <a:close/>
                </a:path>
              </a:pathLst>
            </a:custGeom>
            <a:solidFill>
              <a:srgbClr val="C4996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022536" cy="57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" y="9258300"/>
            <a:ext cx="6811817" cy="1043701"/>
            <a:chOff x="0" y="0"/>
            <a:chExt cx="1794059" cy="2748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94059" cy="274884"/>
            </a:xfrm>
            <a:custGeom>
              <a:avLst/>
              <a:gdLst/>
              <a:ahLst/>
              <a:cxnLst/>
              <a:rect l="l" t="t" r="r" b="b"/>
              <a:pathLst>
                <a:path w="1794059" h="274884">
                  <a:moveTo>
                    <a:pt x="0" y="0"/>
                  </a:moveTo>
                  <a:lnTo>
                    <a:pt x="1794059" y="0"/>
                  </a:lnTo>
                  <a:lnTo>
                    <a:pt x="1794059" y="274884"/>
                  </a:lnTo>
                  <a:lnTo>
                    <a:pt x="0" y="274884"/>
                  </a:lnTo>
                  <a:close/>
                </a:path>
              </a:pathLst>
            </a:custGeom>
            <a:solidFill>
              <a:srgbClr val="C4996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794059" cy="303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9525" y="0"/>
            <a:ext cx="6811809" cy="9258300"/>
            <a:chOff x="0" y="0"/>
            <a:chExt cx="9082412" cy="123444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15538" r="43205" b="15941"/>
            <a:stretch>
              <a:fillRect/>
            </a:stretch>
          </p:blipFill>
          <p:spPr>
            <a:xfrm>
              <a:off x="0" y="0"/>
              <a:ext cx="9082412" cy="12344400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7242695" y="6323757"/>
            <a:ext cx="10149296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9"/>
              </a:lnSpc>
            </a:pPr>
            <a:r>
              <a:rPr lang="en-US" sz="7599" spc="-379">
                <a:solidFill>
                  <a:srgbClr val="282A29"/>
                </a:solidFill>
                <a:latin typeface="เอฟซี มัฟฟิน"/>
                <a:ea typeface="เอฟซี มัฟฟิน"/>
                <a:cs typeface="เอฟซี มัฟฟิน"/>
                <a:sym typeface="เอฟซี มัฟฟิน"/>
              </a:rPr>
              <a:t>Principio inspirador y meta de la PJS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42695" y="3240296"/>
            <a:ext cx="9541943" cy="3092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99"/>
              </a:lnSpc>
            </a:pPr>
            <a:r>
              <a:rPr lang="en-US" sz="11899" spc="-892" dirty="0">
                <a:solidFill>
                  <a:srgbClr val="282A29"/>
                </a:solidFill>
                <a:latin typeface="Rubik Burned"/>
                <a:ea typeface="Rubik Burned"/>
                <a:cs typeface="Rubik Burned"/>
                <a:sym typeface="Rubik Burned"/>
              </a:rPr>
              <a:t>La </a:t>
            </a:r>
            <a:r>
              <a:rPr lang="en-US" sz="11899" spc="-892" dirty="0" err="1">
                <a:solidFill>
                  <a:srgbClr val="282A29"/>
                </a:solidFill>
                <a:latin typeface="Rubik Burned"/>
                <a:ea typeface="Rubik Burned"/>
                <a:cs typeface="Rubik Burned"/>
                <a:sym typeface="Rubik Burned"/>
              </a:rPr>
              <a:t>Animación</a:t>
            </a:r>
            <a:r>
              <a:rPr lang="en-US" sz="11899" spc="-892" dirty="0">
                <a:solidFill>
                  <a:srgbClr val="282A29"/>
                </a:solidFill>
                <a:latin typeface="Rubik Burned"/>
                <a:ea typeface="Rubik Burned"/>
                <a:cs typeface="Rubik Burned"/>
                <a:sym typeface="Rubik Burned"/>
              </a:rPr>
              <a:t> </a:t>
            </a:r>
            <a:r>
              <a:rPr lang="en-US" sz="11899" spc="-892" dirty="0" err="1">
                <a:solidFill>
                  <a:srgbClr val="282A29"/>
                </a:solidFill>
                <a:latin typeface="Rubik Burned"/>
                <a:ea typeface="Rubik Burned"/>
                <a:cs typeface="Rubik Burned"/>
                <a:sym typeface="Rubik Burned"/>
              </a:rPr>
              <a:t>Vocacional</a:t>
            </a:r>
            <a:endParaRPr lang="en-US" sz="11899" spc="-892" dirty="0">
              <a:solidFill>
                <a:srgbClr val="282A29"/>
              </a:solidFill>
              <a:latin typeface="Rubik Burned"/>
              <a:ea typeface="Rubik Burned"/>
              <a:cs typeface="Rubik Burned"/>
              <a:sym typeface="Rubik Burne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000886" y="9359480"/>
            <a:ext cx="10011565" cy="1347572"/>
            <a:chOff x="0" y="0"/>
            <a:chExt cx="13348754" cy="179676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13348754" cy="1092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39"/>
                </a:lnSpc>
              </a:pPr>
              <a:r>
                <a:rPr lang="en-US" sz="2699" b="1" spc="-134">
                  <a:solidFill>
                    <a:srgbClr val="C49963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REUNIÓN DIRECTORES - ASAMBLEA PASTORAL - VISITAS </a:t>
              </a:r>
            </a:p>
            <a:p>
              <a:pPr marL="0" lvl="0" indent="0" algn="ctr">
                <a:lnSpc>
                  <a:spcPts val="3239"/>
                </a:lnSpc>
              </a:pPr>
              <a:r>
                <a:rPr lang="en-US" sz="2699" b="1" spc="-134">
                  <a:solidFill>
                    <a:srgbClr val="C49963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2024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164514"/>
              <a:ext cx="13348754" cy="632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242695" y="651429"/>
            <a:ext cx="4477984" cy="849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7"/>
              </a:lnSpc>
              <a:spcBef>
                <a:spcPct val="0"/>
              </a:spcBef>
            </a:pPr>
            <a:r>
              <a:rPr lang="en-US" sz="3575" b="1" spc="-268">
                <a:solidFill>
                  <a:srgbClr val="FAEFE0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Inspectoría Salesiana “Santa Rosa de Lima”</a:t>
            </a:r>
          </a:p>
        </p:txBody>
      </p:sp>
      <p:sp>
        <p:nvSpPr>
          <p:cNvPr id="16" name="AutoShape 16"/>
          <p:cNvSpPr/>
          <p:nvPr/>
        </p:nvSpPr>
        <p:spPr>
          <a:xfrm>
            <a:off x="797073" y="9267825"/>
            <a:ext cx="6005204" cy="4852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sp>
        <p:nvSpPr>
          <p:cNvPr id="17" name="AutoShape 17"/>
          <p:cNvSpPr/>
          <p:nvPr/>
        </p:nvSpPr>
        <p:spPr>
          <a:xfrm flipV="1">
            <a:off x="6802284" y="96202"/>
            <a:ext cx="0" cy="1028700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sp>
        <p:nvSpPr>
          <p:cNvPr id="18" name="AutoShape 18"/>
          <p:cNvSpPr/>
          <p:nvPr/>
        </p:nvSpPr>
        <p:spPr>
          <a:xfrm flipV="1">
            <a:off x="6811809" y="2085748"/>
            <a:ext cx="11455561" cy="4762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00">
            <a:off x="-8963" y="-15951"/>
            <a:ext cx="18305926" cy="10318903"/>
          </a:xfrm>
          <a:custGeom>
            <a:avLst/>
            <a:gdLst/>
            <a:ahLst/>
            <a:cxnLst/>
            <a:rect l="l" t="t" r="r" b="b"/>
            <a:pathLst>
              <a:path w="18305926" h="10318903">
                <a:moveTo>
                  <a:pt x="0" y="31918"/>
                </a:moveTo>
                <a:lnTo>
                  <a:pt x="18287972" y="0"/>
                </a:lnTo>
                <a:lnTo>
                  <a:pt x="18305926" y="10286984"/>
                </a:lnTo>
                <a:lnTo>
                  <a:pt x="17954" y="10318902"/>
                </a:lnTo>
                <a:lnTo>
                  <a:pt x="0" y="31918"/>
                </a:lnTo>
                <a:close/>
              </a:path>
            </a:pathLst>
          </a:custGeom>
          <a:blipFill>
            <a:blip r:embed="rId2"/>
            <a:stretch>
              <a:fillRect l="-17182" t="-23937" r="-16435" b="-9397"/>
            </a:stretch>
          </a:blipFill>
        </p:spPr>
        <p:txBody>
          <a:bodyPr/>
          <a:lstStyle/>
          <a:p>
            <a:endParaRPr lang="es-P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00">
            <a:off x="-16635" y="-15964"/>
            <a:ext cx="18321270" cy="10509413"/>
          </a:xfrm>
          <a:custGeom>
            <a:avLst/>
            <a:gdLst/>
            <a:ahLst/>
            <a:cxnLst/>
            <a:rect l="l" t="t" r="r" b="b"/>
            <a:pathLst>
              <a:path w="18321270" h="10509413">
                <a:moveTo>
                  <a:pt x="0" y="31944"/>
                </a:moveTo>
                <a:lnTo>
                  <a:pt x="18302983" y="0"/>
                </a:lnTo>
                <a:lnTo>
                  <a:pt x="18321270" y="10477467"/>
                </a:lnTo>
                <a:lnTo>
                  <a:pt x="18287" y="10509412"/>
                </a:lnTo>
                <a:lnTo>
                  <a:pt x="0" y="31944"/>
                </a:lnTo>
                <a:close/>
              </a:path>
            </a:pathLst>
          </a:custGeom>
          <a:blipFill>
            <a:blip r:embed="rId2"/>
            <a:stretch>
              <a:fillRect l="-17598" t="-24814" r="-16715" b="-6895"/>
            </a:stretch>
          </a:blipFill>
        </p:spPr>
        <p:txBody>
          <a:bodyPr/>
          <a:lstStyle/>
          <a:p>
            <a:endParaRPr lang="es-PE"/>
          </a:p>
        </p:txBody>
      </p:sp>
      <p:grpSp>
        <p:nvGrpSpPr>
          <p:cNvPr id="3" name="Group 3"/>
          <p:cNvGrpSpPr/>
          <p:nvPr/>
        </p:nvGrpSpPr>
        <p:grpSpPr>
          <a:xfrm>
            <a:off x="12321636" y="9258300"/>
            <a:ext cx="2870770" cy="965932"/>
            <a:chOff x="0" y="0"/>
            <a:chExt cx="756088" cy="2544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6088" cy="254402"/>
            </a:xfrm>
            <a:custGeom>
              <a:avLst/>
              <a:gdLst/>
              <a:ahLst/>
              <a:cxnLst/>
              <a:rect l="l" t="t" r="r" b="b"/>
              <a:pathLst>
                <a:path w="756088" h="254402">
                  <a:moveTo>
                    <a:pt x="127201" y="0"/>
                  </a:moveTo>
                  <a:lnTo>
                    <a:pt x="628887" y="0"/>
                  </a:lnTo>
                  <a:cubicBezTo>
                    <a:pt x="662623" y="0"/>
                    <a:pt x="694977" y="13401"/>
                    <a:pt x="718831" y="37256"/>
                  </a:cubicBezTo>
                  <a:cubicBezTo>
                    <a:pt x="742686" y="61111"/>
                    <a:pt x="756088" y="93465"/>
                    <a:pt x="756088" y="127201"/>
                  </a:cubicBezTo>
                  <a:lnTo>
                    <a:pt x="756088" y="127201"/>
                  </a:lnTo>
                  <a:cubicBezTo>
                    <a:pt x="756088" y="197452"/>
                    <a:pt x="699138" y="254402"/>
                    <a:pt x="628887" y="254402"/>
                  </a:cubicBezTo>
                  <a:lnTo>
                    <a:pt x="127201" y="254402"/>
                  </a:lnTo>
                  <a:cubicBezTo>
                    <a:pt x="93465" y="254402"/>
                    <a:pt x="61111" y="241000"/>
                    <a:pt x="37256" y="217146"/>
                  </a:cubicBezTo>
                  <a:cubicBezTo>
                    <a:pt x="13401" y="193291"/>
                    <a:pt x="0" y="160937"/>
                    <a:pt x="0" y="127201"/>
                  </a:cubicBezTo>
                  <a:lnTo>
                    <a:pt x="0" y="127201"/>
                  </a:lnTo>
                  <a:cubicBezTo>
                    <a:pt x="0" y="93465"/>
                    <a:pt x="13401" y="61111"/>
                    <a:pt x="37256" y="37256"/>
                  </a:cubicBezTo>
                  <a:cubicBezTo>
                    <a:pt x="61111" y="13401"/>
                    <a:pt x="93465" y="0"/>
                    <a:pt x="127201" y="0"/>
                  </a:cubicBezTo>
                  <a:close/>
                </a:path>
              </a:pathLst>
            </a:custGeom>
            <a:solidFill>
              <a:srgbClr val="D04C00"/>
            </a:solidFill>
            <a:ln w="76200" cap="rnd">
              <a:solidFill>
                <a:srgbClr val="74400B"/>
              </a:solidFill>
              <a:prstDash val="solid"/>
              <a:rou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56088" cy="292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Dynapuff"/>
                  <a:ea typeface="Dynapuff"/>
                  <a:cs typeface="Dynapuff"/>
                  <a:sym typeface="Dynapuff"/>
                </a:rPr>
                <a:t>DEL 7 AL 9 DE JUNIO DEL 2024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9314336">
            <a:off x="14201565" y="8757186"/>
            <a:ext cx="1145757" cy="323676"/>
          </a:xfrm>
          <a:custGeom>
            <a:avLst/>
            <a:gdLst/>
            <a:ahLst/>
            <a:cxnLst/>
            <a:rect l="l" t="t" r="r" b="b"/>
            <a:pathLst>
              <a:path w="1145757" h="323676">
                <a:moveTo>
                  <a:pt x="0" y="0"/>
                </a:moveTo>
                <a:lnTo>
                  <a:pt x="1145757" y="0"/>
                </a:lnTo>
                <a:lnTo>
                  <a:pt x="1145757" y="323677"/>
                </a:lnTo>
                <a:lnTo>
                  <a:pt x="0" y="3236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47949"/>
          </a:xfrm>
          <a:custGeom>
            <a:avLst/>
            <a:gdLst/>
            <a:ahLst/>
            <a:cxnLst/>
            <a:rect l="l" t="t" r="r" b="b"/>
            <a:pathLst>
              <a:path w="18288000" h="10447949">
                <a:moveTo>
                  <a:pt x="0" y="0"/>
                </a:moveTo>
                <a:lnTo>
                  <a:pt x="18288000" y="0"/>
                </a:lnTo>
                <a:lnTo>
                  <a:pt x="18288000" y="10447949"/>
                </a:lnTo>
                <a:lnTo>
                  <a:pt x="0" y="104479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35" t="-24755" r="-16982" b="-7788"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3" name="Freeform 3"/>
          <p:cNvSpPr/>
          <p:nvPr/>
        </p:nvSpPr>
        <p:spPr>
          <a:xfrm rot="2637217">
            <a:off x="2888482" y="9271315"/>
            <a:ext cx="1145757" cy="323676"/>
          </a:xfrm>
          <a:custGeom>
            <a:avLst/>
            <a:gdLst/>
            <a:ahLst/>
            <a:cxnLst/>
            <a:rect l="l" t="t" r="r" b="b"/>
            <a:pathLst>
              <a:path w="1145757" h="323676">
                <a:moveTo>
                  <a:pt x="0" y="0"/>
                </a:moveTo>
                <a:lnTo>
                  <a:pt x="1145757" y="0"/>
                </a:lnTo>
                <a:lnTo>
                  <a:pt x="1145757" y="323676"/>
                </a:lnTo>
                <a:lnTo>
                  <a:pt x="0" y="323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4" name="Freeform 4"/>
          <p:cNvSpPr/>
          <p:nvPr/>
        </p:nvSpPr>
        <p:spPr>
          <a:xfrm rot="875968">
            <a:off x="12147415" y="9665853"/>
            <a:ext cx="1102944" cy="311582"/>
          </a:xfrm>
          <a:custGeom>
            <a:avLst/>
            <a:gdLst/>
            <a:ahLst/>
            <a:cxnLst/>
            <a:rect l="l" t="t" r="r" b="b"/>
            <a:pathLst>
              <a:path w="1102944" h="311582">
                <a:moveTo>
                  <a:pt x="0" y="0"/>
                </a:moveTo>
                <a:lnTo>
                  <a:pt x="1102945" y="0"/>
                </a:lnTo>
                <a:lnTo>
                  <a:pt x="1102945" y="311582"/>
                </a:lnTo>
                <a:lnTo>
                  <a:pt x="0" y="311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grpSp>
        <p:nvGrpSpPr>
          <p:cNvPr id="5" name="Group 5"/>
          <p:cNvGrpSpPr/>
          <p:nvPr/>
        </p:nvGrpSpPr>
        <p:grpSpPr>
          <a:xfrm>
            <a:off x="4089422" y="9209860"/>
            <a:ext cx="2870770" cy="965932"/>
            <a:chOff x="0" y="0"/>
            <a:chExt cx="756088" cy="2544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56088" cy="254402"/>
            </a:xfrm>
            <a:custGeom>
              <a:avLst/>
              <a:gdLst/>
              <a:ahLst/>
              <a:cxnLst/>
              <a:rect l="l" t="t" r="r" b="b"/>
              <a:pathLst>
                <a:path w="756088" h="254402">
                  <a:moveTo>
                    <a:pt x="127201" y="0"/>
                  </a:moveTo>
                  <a:lnTo>
                    <a:pt x="628887" y="0"/>
                  </a:lnTo>
                  <a:cubicBezTo>
                    <a:pt x="662623" y="0"/>
                    <a:pt x="694977" y="13401"/>
                    <a:pt x="718831" y="37256"/>
                  </a:cubicBezTo>
                  <a:cubicBezTo>
                    <a:pt x="742686" y="61111"/>
                    <a:pt x="756088" y="93465"/>
                    <a:pt x="756088" y="127201"/>
                  </a:cubicBezTo>
                  <a:lnTo>
                    <a:pt x="756088" y="127201"/>
                  </a:lnTo>
                  <a:cubicBezTo>
                    <a:pt x="756088" y="197452"/>
                    <a:pt x="699138" y="254402"/>
                    <a:pt x="628887" y="254402"/>
                  </a:cubicBezTo>
                  <a:lnTo>
                    <a:pt x="127201" y="254402"/>
                  </a:lnTo>
                  <a:cubicBezTo>
                    <a:pt x="93465" y="254402"/>
                    <a:pt x="61111" y="241000"/>
                    <a:pt x="37256" y="217146"/>
                  </a:cubicBezTo>
                  <a:cubicBezTo>
                    <a:pt x="13401" y="193291"/>
                    <a:pt x="0" y="160937"/>
                    <a:pt x="0" y="127201"/>
                  </a:cubicBezTo>
                  <a:lnTo>
                    <a:pt x="0" y="127201"/>
                  </a:lnTo>
                  <a:cubicBezTo>
                    <a:pt x="0" y="93465"/>
                    <a:pt x="13401" y="61111"/>
                    <a:pt x="37256" y="37256"/>
                  </a:cubicBezTo>
                  <a:cubicBezTo>
                    <a:pt x="61111" y="13401"/>
                    <a:pt x="93465" y="0"/>
                    <a:pt x="127201" y="0"/>
                  </a:cubicBezTo>
                  <a:close/>
                </a:path>
              </a:pathLst>
            </a:custGeom>
            <a:solidFill>
              <a:srgbClr val="D04C00"/>
            </a:solidFill>
            <a:ln w="76200" cap="rnd">
              <a:solidFill>
                <a:srgbClr val="74400B"/>
              </a:solidFill>
              <a:prstDash val="solid"/>
              <a:rou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56088" cy="292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Dynapuff"/>
                  <a:ea typeface="Dynapuff"/>
                  <a:cs typeface="Dynapuff"/>
                  <a:sym typeface="Dynapuff"/>
                </a:rPr>
                <a:t>DEL 28 AL 31 DE MARZO DEL 2024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76597" y="9145476"/>
            <a:ext cx="2870770" cy="965932"/>
            <a:chOff x="0" y="0"/>
            <a:chExt cx="756088" cy="2544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56088" cy="254402"/>
            </a:xfrm>
            <a:custGeom>
              <a:avLst/>
              <a:gdLst/>
              <a:ahLst/>
              <a:cxnLst/>
              <a:rect l="l" t="t" r="r" b="b"/>
              <a:pathLst>
                <a:path w="756088" h="254402">
                  <a:moveTo>
                    <a:pt x="127201" y="0"/>
                  </a:moveTo>
                  <a:lnTo>
                    <a:pt x="628887" y="0"/>
                  </a:lnTo>
                  <a:cubicBezTo>
                    <a:pt x="662623" y="0"/>
                    <a:pt x="694977" y="13401"/>
                    <a:pt x="718831" y="37256"/>
                  </a:cubicBezTo>
                  <a:cubicBezTo>
                    <a:pt x="742686" y="61111"/>
                    <a:pt x="756088" y="93465"/>
                    <a:pt x="756088" y="127201"/>
                  </a:cubicBezTo>
                  <a:lnTo>
                    <a:pt x="756088" y="127201"/>
                  </a:lnTo>
                  <a:cubicBezTo>
                    <a:pt x="756088" y="197452"/>
                    <a:pt x="699138" y="254402"/>
                    <a:pt x="628887" y="254402"/>
                  </a:cubicBezTo>
                  <a:lnTo>
                    <a:pt x="127201" y="254402"/>
                  </a:lnTo>
                  <a:cubicBezTo>
                    <a:pt x="93465" y="254402"/>
                    <a:pt x="61111" y="241000"/>
                    <a:pt x="37256" y="217146"/>
                  </a:cubicBezTo>
                  <a:cubicBezTo>
                    <a:pt x="13401" y="193291"/>
                    <a:pt x="0" y="160937"/>
                    <a:pt x="0" y="127201"/>
                  </a:cubicBezTo>
                  <a:lnTo>
                    <a:pt x="0" y="127201"/>
                  </a:lnTo>
                  <a:cubicBezTo>
                    <a:pt x="0" y="93465"/>
                    <a:pt x="13401" y="61111"/>
                    <a:pt x="37256" y="37256"/>
                  </a:cubicBezTo>
                  <a:cubicBezTo>
                    <a:pt x="61111" y="13401"/>
                    <a:pt x="93465" y="0"/>
                    <a:pt x="127201" y="0"/>
                  </a:cubicBezTo>
                  <a:close/>
                </a:path>
              </a:pathLst>
            </a:custGeom>
            <a:solidFill>
              <a:srgbClr val="D04C00"/>
            </a:solidFill>
            <a:ln w="76200" cap="rnd">
              <a:solidFill>
                <a:srgbClr val="74400B"/>
              </a:solidFill>
              <a:prstDash val="solid"/>
              <a:round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56088" cy="292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Dynapuff"/>
                  <a:ea typeface="Dynapuff"/>
                  <a:cs typeface="Dynapuff"/>
                  <a:sym typeface="Dynapuff"/>
                </a:rPr>
                <a:t>DEL 25 AL 27 DE OCTUBRE DEL 2024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00">
            <a:off x="-8966" y="-12616"/>
            <a:ext cx="14484026" cy="10312232"/>
          </a:xfrm>
          <a:custGeom>
            <a:avLst/>
            <a:gdLst/>
            <a:ahLst/>
            <a:cxnLst/>
            <a:rect l="l" t="t" r="r" b="b"/>
            <a:pathLst>
              <a:path w="14484026" h="10312232">
                <a:moveTo>
                  <a:pt x="0" y="25248"/>
                </a:moveTo>
                <a:lnTo>
                  <a:pt x="14466072" y="0"/>
                </a:lnTo>
                <a:lnTo>
                  <a:pt x="14484026" y="10286984"/>
                </a:lnTo>
                <a:lnTo>
                  <a:pt x="17954" y="10312232"/>
                </a:lnTo>
                <a:lnTo>
                  <a:pt x="0" y="25248"/>
                </a:lnTo>
                <a:close/>
              </a:path>
            </a:pathLst>
          </a:custGeom>
          <a:blipFill>
            <a:blip r:embed="rId2"/>
            <a:stretch>
              <a:fillRect l="-22607" t="-28384" r="-54395" b="-11458"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3" name="TextBox 3"/>
          <p:cNvSpPr txBox="1"/>
          <p:nvPr/>
        </p:nvSpPr>
        <p:spPr>
          <a:xfrm>
            <a:off x="14841663" y="541647"/>
            <a:ext cx="1393870" cy="9308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P 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R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O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G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R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A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M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A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C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I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Ó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235533" y="3092474"/>
            <a:ext cx="1393870" cy="3907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P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Bold"/>
                <a:ea typeface="Dynapuff Bold"/>
                <a:cs typeface="Dynapuff Bold"/>
                <a:sym typeface="Dynapuff Bold"/>
              </a:rPr>
              <a:t>E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Bold"/>
                <a:ea typeface="Dynapuff Bold"/>
                <a:cs typeface="Dynapuff Bold"/>
                <a:sym typeface="Dynapuff Bold"/>
              </a:rPr>
              <a:t>P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Bold"/>
                <a:ea typeface="Dynapuff Bold"/>
                <a:cs typeface="Dynapuff Bold"/>
                <a:sym typeface="Dynapuff Bold"/>
              </a:rPr>
              <a:t>S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Bold"/>
                <a:ea typeface="Dynapuff Bold"/>
                <a:cs typeface="Dynapuff Bold"/>
                <a:sym typeface="Dynapuff Bold"/>
              </a:rPr>
              <a:t>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00">
            <a:off x="-8967" y="-11479"/>
            <a:ext cx="13180551" cy="10309957"/>
          </a:xfrm>
          <a:custGeom>
            <a:avLst/>
            <a:gdLst/>
            <a:ahLst/>
            <a:cxnLst/>
            <a:rect l="l" t="t" r="r" b="b"/>
            <a:pathLst>
              <a:path w="13180551" h="10309957">
                <a:moveTo>
                  <a:pt x="0" y="22973"/>
                </a:moveTo>
                <a:lnTo>
                  <a:pt x="13162597" y="0"/>
                </a:lnTo>
                <a:lnTo>
                  <a:pt x="13180551" y="10286985"/>
                </a:lnTo>
                <a:lnTo>
                  <a:pt x="17954" y="10309958"/>
                </a:lnTo>
                <a:lnTo>
                  <a:pt x="0" y="22973"/>
                </a:lnTo>
                <a:close/>
              </a:path>
            </a:pathLst>
          </a:custGeom>
          <a:blipFill>
            <a:blip r:embed="rId2"/>
            <a:stretch>
              <a:fillRect l="-31096" t="-27354" r="-62060" b="-11547"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3" name="TextBox 3"/>
          <p:cNvSpPr txBox="1"/>
          <p:nvPr/>
        </p:nvSpPr>
        <p:spPr>
          <a:xfrm>
            <a:off x="14295057" y="541647"/>
            <a:ext cx="1393870" cy="9308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P 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R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O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G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R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A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M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A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C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I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Ó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688928" y="3125601"/>
            <a:ext cx="1393870" cy="3907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P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Bold"/>
                <a:ea typeface="Dynapuff Bold"/>
                <a:cs typeface="Dynapuff Bold"/>
                <a:sym typeface="Dynapuff Bold"/>
              </a:rPr>
              <a:t>E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Bold"/>
                <a:ea typeface="Dynapuff Bold"/>
                <a:cs typeface="Dynapuff Bold"/>
                <a:sym typeface="Dynapuff Bold"/>
              </a:rPr>
              <a:t>P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Bold"/>
                <a:ea typeface="Dynapuff Bold"/>
                <a:cs typeface="Dynapuff Bold"/>
                <a:sym typeface="Dynapuff Bold"/>
              </a:rPr>
              <a:t>S</a:t>
            </a:r>
          </a:p>
          <a:p>
            <a:pPr algn="ctr">
              <a:lnSpc>
                <a:spcPts val="6100"/>
              </a:lnSpc>
            </a:pPr>
            <a:r>
              <a:rPr lang="en-US" sz="6100" b="1" spc="-457">
                <a:solidFill>
                  <a:srgbClr val="282A29"/>
                </a:solidFill>
                <a:latin typeface="Dynapuff Bold"/>
                <a:ea typeface="Dynapuff Bold"/>
                <a:cs typeface="Dynapuff Bold"/>
                <a:sym typeface="Dynapuff Bold"/>
              </a:rPr>
              <a:t>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3" name="TextBox 3"/>
          <p:cNvSpPr txBox="1"/>
          <p:nvPr/>
        </p:nvSpPr>
        <p:spPr>
          <a:xfrm>
            <a:off x="5179257" y="539741"/>
            <a:ext cx="6024647" cy="1044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4000" b="1" spc="-300" dirty="0" err="1">
                <a:solidFill>
                  <a:srgbClr val="000000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Visitas</a:t>
            </a:r>
            <a:r>
              <a:rPr lang="en-US" sz="4000" b="1" spc="-300" dirty="0">
                <a:solidFill>
                  <a:srgbClr val="000000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 del CIAV a las </a:t>
            </a:r>
            <a:r>
              <a:rPr lang="en-US" sz="4000" b="1" spc="-300" dirty="0" err="1">
                <a:solidFill>
                  <a:srgbClr val="000000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comunidades</a:t>
            </a:r>
            <a:endParaRPr lang="en-US" sz="4000" b="1" spc="-300" dirty="0">
              <a:solidFill>
                <a:srgbClr val="000000"/>
              </a:solidFill>
              <a:latin typeface="Dynapuff Semi-Bold"/>
              <a:ea typeface="Dynapuff Semi-Bold"/>
              <a:cs typeface="Dynapuff Semi-Bold"/>
              <a:sym typeface="Dynapuff Semi-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86154" y="0"/>
            <a:ext cx="12301846" cy="2090511"/>
            <a:chOff x="0" y="0"/>
            <a:chExt cx="3239992" cy="5505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39992" cy="550587"/>
            </a:xfrm>
            <a:custGeom>
              <a:avLst/>
              <a:gdLst/>
              <a:ahLst/>
              <a:cxnLst/>
              <a:rect l="l" t="t" r="r" b="b"/>
              <a:pathLst>
                <a:path w="3239992" h="550587">
                  <a:moveTo>
                    <a:pt x="0" y="0"/>
                  </a:moveTo>
                  <a:lnTo>
                    <a:pt x="3239992" y="0"/>
                  </a:lnTo>
                  <a:lnTo>
                    <a:pt x="3239992" y="550587"/>
                  </a:lnTo>
                  <a:lnTo>
                    <a:pt x="0" y="550587"/>
                  </a:lnTo>
                  <a:close/>
                </a:path>
              </a:pathLst>
            </a:custGeom>
            <a:solidFill>
              <a:srgbClr val="C4996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239992" cy="57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" y="9267825"/>
            <a:ext cx="6005257" cy="1034176"/>
            <a:chOff x="0" y="0"/>
            <a:chExt cx="1581631" cy="2723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631" cy="272375"/>
            </a:xfrm>
            <a:custGeom>
              <a:avLst/>
              <a:gdLst/>
              <a:ahLst/>
              <a:cxnLst/>
              <a:rect l="l" t="t" r="r" b="b"/>
              <a:pathLst>
                <a:path w="1581631" h="272375">
                  <a:moveTo>
                    <a:pt x="0" y="0"/>
                  </a:moveTo>
                  <a:lnTo>
                    <a:pt x="1581631" y="0"/>
                  </a:lnTo>
                  <a:lnTo>
                    <a:pt x="1581631" y="272375"/>
                  </a:lnTo>
                  <a:lnTo>
                    <a:pt x="0" y="272375"/>
                  </a:lnTo>
                  <a:close/>
                </a:path>
              </a:pathLst>
            </a:custGeom>
            <a:solidFill>
              <a:srgbClr val="C4996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581631" cy="300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5995679" cy="9267825"/>
            <a:chOff x="0" y="0"/>
            <a:chExt cx="7994239" cy="123571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36618" r="20225"/>
            <a:stretch>
              <a:fillRect/>
            </a:stretch>
          </p:blipFill>
          <p:spPr>
            <a:xfrm>
              <a:off x="0" y="0"/>
              <a:ext cx="7994239" cy="12357100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7114765" y="6888602"/>
            <a:ext cx="10149296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9"/>
              </a:lnSpc>
            </a:pPr>
            <a:r>
              <a:rPr lang="en-US" sz="7599" spc="-379">
                <a:solidFill>
                  <a:srgbClr val="282A29"/>
                </a:solidFill>
                <a:latin typeface="เอฟซี มัฟฟิน"/>
                <a:ea typeface="เอฟซี มัฟฟิน"/>
                <a:cs typeface="เอฟซี มัฟฟิน"/>
                <a:sym typeface="เอฟซี มัฟฟิน"/>
              </a:rPr>
              <a:t>Una herramienta aterrizada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14765" y="2762023"/>
            <a:ext cx="10149296" cy="3948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 spc="-577">
                <a:solidFill>
                  <a:srgbClr val="282A29"/>
                </a:solidFill>
                <a:latin typeface="Rubik Burned"/>
                <a:ea typeface="Rubik Burned"/>
                <a:cs typeface="Rubik Burned"/>
                <a:sym typeface="Rubik Burned"/>
              </a:rPr>
              <a:t>El Plan Local de Animación y Acompañamiento Vocacional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14765" y="9783195"/>
            <a:ext cx="6328144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8039845" y="701040"/>
            <a:ext cx="4477984" cy="849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7"/>
              </a:lnSpc>
              <a:spcBef>
                <a:spcPct val="0"/>
              </a:spcBef>
            </a:pPr>
            <a:r>
              <a:rPr lang="en-US" sz="3575" b="1" spc="-268">
                <a:solidFill>
                  <a:srgbClr val="FAEFE0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Inspectoría Salesiana “Santa Rosa de Lima”</a:t>
            </a:r>
          </a:p>
        </p:txBody>
      </p:sp>
      <p:sp>
        <p:nvSpPr>
          <p:cNvPr id="14" name="AutoShape 14"/>
          <p:cNvSpPr/>
          <p:nvPr/>
        </p:nvSpPr>
        <p:spPr>
          <a:xfrm>
            <a:off x="0" y="9267825"/>
            <a:ext cx="6005204" cy="4852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sp>
        <p:nvSpPr>
          <p:cNvPr id="15" name="AutoShape 15"/>
          <p:cNvSpPr/>
          <p:nvPr/>
        </p:nvSpPr>
        <p:spPr>
          <a:xfrm flipV="1">
            <a:off x="5995679" y="0"/>
            <a:ext cx="0" cy="1028700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sp>
        <p:nvSpPr>
          <p:cNvPr id="16" name="AutoShape 16"/>
          <p:cNvSpPr/>
          <p:nvPr/>
        </p:nvSpPr>
        <p:spPr>
          <a:xfrm flipV="1">
            <a:off x="5986161" y="2085748"/>
            <a:ext cx="12281209" cy="9525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grpSp>
        <p:nvGrpSpPr>
          <p:cNvPr id="17" name="Group 17"/>
          <p:cNvGrpSpPr/>
          <p:nvPr/>
        </p:nvGrpSpPr>
        <p:grpSpPr>
          <a:xfrm>
            <a:off x="7000886" y="9359480"/>
            <a:ext cx="10011565" cy="1347572"/>
            <a:chOff x="0" y="0"/>
            <a:chExt cx="13348754" cy="1796763"/>
          </a:xfrm>
        </p:grpSpPr>
        <p:sp>
          <p:nvSpPr>
            <p:cNvPr id="18" name="TextBox 18"/>
            <p:cNvSpPr txBox="1"/>
            <p:nvPr/>
          </p:nvSpPr>
          <p:spPr>
            <a:xfrm>
              <a:off x="0" y="0"/>
              <a:ext cx="13348754" cy="1092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39"/>
                </a:lnSpc>
              </a:pPr>
              <a:r>
                <a:rPr lang="en-US" sz="2699" b="1" spc="-134">
                  <a:solidFill>
                    <a:srgbClr val="C49963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REUNIÓN DIRECTORES - ASAMBLEA PASTORAL - VISITAS </a:t>
              </a:r>
            </a:p>
            <a:p>
              <a:pPr marL="0" lvl="0" indent="0" algn="ctr">
                <a:lnSpc>
                  <a:spcPts val="3239"/>
                </a:lnSpc>
              </a:pPr>
              <a:r>
                <a:rPr lang="en-US" sz="2699" b="1" spc="-134">
                  <a:solidFill>
                    <a:srgbClr val="C49963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2024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164514"/>
              <a:ext cx="13348754" cy="632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8028" y="0"/>
            <a:ext cx="17771944" cy="10287000"/>
          </a:xfrm>
          <a:custGeom>
            <a:avLst/>
            <a:gdLst/>
            <a:ahLst/>
            <a:cxnLst/>
            <a:rect l="l" t="t" r="r" b="b"/>
            <a:pathLst>
              <a:path w="17771944" h="10287000">
                <a:moveTo>
                  <a:pt x="0" y="0"/>
                </a:moveTo>
                <a:lnTo>
                  <a:pt x="17771944" y="0"/>
                </a:lnTo>
                <a:lnTo>
                  <a:pt x="177719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705" t="-19449" r="-24297" b="-22432"/>
            </a:stretch>
          </a:blipFill>
        </p:spPr>
        <p:txBody>
          <a:bodyPr/>
          <a:lstStyle/>
          <a:p>
            <a:endParaRPr lang="es-P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536" y="266700"/>
            <a:ext cx="17057877" cy="6609004"/>
          </a:xfrm>
          <a:custGeom>
            <a:avLst/>
            <a:gdLst/>
            <a:ahLst/>
            <a:cxnLst/>
            <a:rect l="l" t="t" r="r" b="b"/>
            <a:pathLst>
              <a:path w="17057877" h="6609004">
                <a:moveTo>
                  <a:pt x="0" y="0"/>
                </a:moveTo>
                <a:lnTo>
                  <a:pt x="17057878" y="0"/>
                </a:lnTo>
                <a:lnTo>
                  <a:pt x="17057878" y="6609004"/>
                </a:lnTo>
                <a:lnTo>
                  <a:pt x="0" y="66090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752" t="-39735" r="-24566" b="-72692"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3" name="TextBox 3"/>
          <p:cNvSpPr txBox="1"/>
          <p:nvPr/>
        </p:nvSpPr>
        <p:spPr>
          <a:xfrm>
            <a:off x="686803" y="7263069"/>
            <a:ext cx="16914394" cy="2355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en-US" sz="6100" spc="-457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La vocación es la forma particular en la que una persona estructura su vida en respuesta a una llamada personal a amar y servir... es el modo de amar y servir que dios quiere para cada uno.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0" y="0"/>
          <a:ext cx="10036243" cy="10287000"/>
        </p:xfrm>
        <a:graphic>
          <a:graphicData uri="http://schemas.openxmlformats.org/drawingml/2006/table">
            <a:tbl>
              <a:tblPr/>
              <a:tblGrid>
                <a:gridCol w="1729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6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400">
                <a:tc>
                  <a:txBody>
                    <a:bodyPr/>
                    <a:lstStyle/>
                    <a:p>
                      <a:pPr algn="ctr">
                        <a:lnSpc>
                          <a:spcPts val="26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22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 b="1" spc="-10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Angel Antonio Augusto Romero Fuentes </a:t>
                      </a:r>
                      <a:endParaRPr lang="en-US" sz="1100"/>
                    </a:p>
                    <a:p>
                      <a:pPr algn="l">
                        <a:lnSpc>
                          <a:spcPts val="1960"/>
                        </a:lnSpc>
                      </a:pPr>
                      <a:r>
                        <a:rPr lang="en-US" sz="1400" b="1" spc="-7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26 años.</a:t>
                      </a:r>
                    </a:p>
                    <a:p>
                      <a:pPr algn="l">
                        <a:lnSpc>
                          <a:spcPts val="1960"/>
                        </a:lnSpc>
                      </a:pPr>
                      <a:r>
                        <a:rPr lang="en-US" sz="1400" b="1" spc="-7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Oratorio Centro Juvenil Parroquia María Auxiliadora.</a:t>
                      </a:r>
                    </a:p>
                    <a:p>
                      <a:pPr algn="l">
                        <a:lnSpc>
                          <a:spcPts val="1960"/>
                        </a:lnSpc>
                      </a:pPr>
                      <a:r>
                        <a:rPr lang="en-US" sz="1400" b="1" spc="-7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Participa con los salesianos desde adolescente, en el centro juvenil de la Parroquia, Animador de oratorio, integrante del MJS y consejero, catequista de confirmación. Estudió diseño grafico en el Instituto Salesiano. Acompañado por el P. Saul Quispe SDB.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0">
                <a:tc>
                  <a:txBody>
                    <a:bodyPr/>
                    <a:lstStyle/>
                    <a:p>
                      <a:pPr algn="ctr">
                        <a:lnSpc>
                          <a:spcPts val="26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E1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defRPr/>
                      </a:pPr>
                      <a:r>
                        <a:rPr lang="en-US" sz="2000" b="1" spc="-10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Eduardo Nicanor Cárdenas Mollo</a:t>
                      </a:r>
                      <a:endParaRPr lang="en-US" sz="1100"/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500" b="1" spc="-75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33 años.</a:t>
                      </a: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500" b="1" spc="-75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Obra salesiana de Arequipa.</a:t>
                      </a: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500" b="1" spc="-75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Ex alumno salesiano, estudio Educación, especializado en primaria, catequista de confirmación. Acompañado por el Padre Pedro Da Silva SDB. 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0">
                <a:tc>
                  <a:txBody>
                    <a:bodyPr/>
                    <a:lstStyle/>
                    <a:p>
                      <a:pPr algn="ctr">
                        <a:lnSpc>
                          <a:spcPts val="26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96B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defRPr/>
                      </a:pPr>
                      <a:r>
                        <a:rPr lang="en-US" sz="2000" b="1" spc="-10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Carlos Enrique García Varillas</a:t>
                      </a:r>
                      <a:endParaRPr lang="en-US" sz="1100"/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500" b="1" spc="-75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23 años</a:t>
                      </a: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500" b="1" spc="-75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Obra salesiana de Piura </a:t>
                      </a: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500" b="1" spc="-75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Ex alumno del Don Bosco de Piura, Coordinador del Oratorio, integrante del MJS, esta terminando la carrera de Psicología en la Universidad Cesar Vallejo. 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0">
                <a:tc>
                  <a:txBody>
                    <a:bodyPr/>
                    <a:lstStyle/>
                    <a:p>
                      <a:pPr algn="ctr">
                        <a:lnSpc>
                          <a:spcPts val="26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4C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defRPr/>
                      </a:pPr>
                      <a:r>
                        <a:rPr lang="en-US" sz="2000" b="1" spc="-10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Joan Antoni Sánchez Herrera</a:t>
                      </a:r>
                      <a:endParaRPr lang="en-US" sz="1100"/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500" b="1" spc="-75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32 años. </a:t>
                      </a: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500" b="1" spc="-75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MIsiones salesianas de San Lorenzo. </a:t>
                      </a: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500" b="1" spc="-75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Animador de oratorio, catequista de confirmación. Está terminando sus estudios de Informática y redes en el Instituto Tecnológico. Acompañado por el p. Fidelius Adjanohoun. 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0">
                <a:tc>
                  <a:txBody>
                    <a:bodyPr/>
                    <a:lstStyle/>
                    <a:p>
                      <a:pPr algn="ctr">
                        <a:lnSpc>
                          <a:spcPts val="26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400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defRPr/>
                      </a:pPr>
                      <a:r>
                        <a:rPr lang="en-US" sz="2000" b="1" spc="-10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Juan Carlos Sarango More</a:t>
                      </a:r>
                      <a:endParaRPr lang="en-US" sz="1100"/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500" b="1" spc="-75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18 años. </a:t>
                      </a: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500" b="1" spc="-75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Obra salesiana de Piura. </a:t>
                      </a: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500" b="1" spc="-75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Es ex alumno salesiano del Don Bosco de Piura, animador del Oratorio, integrante del MJS. Acompañado por el P. Angel Recuenco SDB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AutoShape 3"/>
          <p:cNvSpPr/>
          <p:nvPr/>
        </p:nvSpPr>
        <p:spPr>
          <a:xfrm flipV="1">
            <a:off x="10036244" y="0"/>
            <a:ext cx="0" cy="1028700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sp>
        <p:nvSpPr>
          <p:cNvPr id="4" name="AutoShape 4"/>
          <p:cNvSpPr/>
          <p:nvPr/>
        </p:nvSpPr>
        <p:spPr>
          <a:xfrm>
            <a:off x="0" y="6168904"/>
            <a:ext cx="10036244" cy="0"/>
          </a:xfrm>
          <a:prstGeom prst="line">
            <a:avLst/>
          </a:prstGeom>
          <a:ln w="3810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sp>
        <p:nvSpPr>
          <p:cNvPr id="5" name="AutoShape 5"/>
          <p:cNvSpPr/>
          <p:nvPr/>
        </p:nvSpPr>
        <p:spPr>
          <a:xfrm>
            <a:off x="0" y="8206723"/>
            <a:ext cx="10036244" cy="0"/>
          </a:xfrm>
          <a:prstGeom prst="line">
            <a:avLst/>
          </a:prstGeom>
          <a:ln w="3810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sp>
        <p:nvSpPr>
          <p:cNvPr id="6" name="AutoShape 6"/>
          <p:cNvSpPr/>
          <p:nvPr/>
        </p:nvSpPr>
        <p:spPr>
          <a:xfrm>
            <a:off x="0" y="2054302"/>
            <a:ext cx="10036244" cy="0"/>
          </a:xfrm>
          <a:prstGeom prst="line">
            <a:avLst/>
          </a:prstGeom>
          <a:ln w="3810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sp>
        <p:nvSpPr>
          <p:cNvPr id="7" name="AutoShape 7"/>
          <p:cNvSpPr/>
          <p:nvPr/>
        </p:nvSpPr>
        <p:spPr>
          <a:xfrm>
            <a:off x="-435893" y="4112211"/>
            <a:ext cx="10472137" cy="0"/>
          </a:xfrm>
          <a:prstGeom prst="line">
            <a:avLst/>
          </a:prstGeom>
          <a:ln w="3810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sp>
        <p:nvSpPr>
          <p:cNvPr id="8" name="Freeform 8"/>
          <p:cNvSpPr/>
          <p:nvPr/>
        </p:nvSpPr>
        <p:spPr>
          <a:xfrm>
            <a:off x="92968" y="0"/>
            <a:ext cx="1537455" cy="2054302"/>
          </a:xfrm>
          <a:custGeom>
            <a:avLst/>
            <a:gdLst/>
            <a:ahLst/>
            <a:cxnLst/>
            <a:rect l="l" t="t" r="r" b="b"/>
            <a:pathLst>
              <a:path w="1537455" h="2054302">
                <a:moveTo>
                  <a:pt x="0" y="0"/>
                </a:moveTo>
                <a:lnTo>
                  <a:pt x="1537455" y="0"/>
                </a:lnTo>
                <a:lnTo>
                  <a:pt x="1537455" y="2054302"/>
                </a:lnTo>
                <a:lnTo>
                  <a:pt x="0" y="2054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9" name="Freeform 9"/>
          <p:cNvSpPr/>
          <p:nvPr/>
        </p:nvSpPr>
        <p:spPr>
          <a:xfrm>
            <a:off x="92968" y="2054302"/>
            <a:ext cx="1545119" cy="2057909"/>
          </a:xfrm>
          <a:custGeom>
            <a:avLst/>
            <a:gdLst/>
            <a:ahLst/>
            <a:cxnLst/>
            <a:rect l="l" t="t" r="r" b="b"/>
            <a:pathLst>
              <a:path w="1545119" h="2057909">
                <a:moveTo>
                  <a:pt x="0" y="0"/>
                </a:moveTo>
                <a:lnTo>
                  <a:pt x="1545119" y="0"/>
                </a:lnTo>
                <a:lnTo>
                  <a:pt x="1545119" y="2057909"/>
                </a:lnTo>
                <a:lnTo>
                  <a:pt x="0" y="20579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10" name="Freeform 10"/>
          <p:cNvSpPr/>
          <p:nvPr/>
        </p:nvSpPr>
        <p:spPr>
          <a:xfrm>
            <a:off x="92968" y="4152227"/>
            <a:ext cx="1545119" cy="2016676"/>
          </a:xfrm>
          <a:custGeom>
            <a:avLst/>
            <a:gdLst/>
            <a:ahLst/>
            <a:cxnLst/>
            <a:rect l="l" t="t" r="r" b="b"/>
            <a:pathLst>
              <a:path w="1545119" h="2016676">
                <a:moveTo>
                  <a:pt x="0" y="0"/>
                </a:moveTo>
                <a:lnTo>
                  <a:pt x="1545119" y="0"/>
                </a:lnTo>
                <a:lnTo>
                  <a:pt x="1545119" y="2016677"/>
                </a:lnTo>
                <a:lnTo>
                  <a:pt x="0" y="2016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291"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>
          <a:xfrm>
            <a:off x="92968" y="6150561"/>
            <a:ext cx="1545119" cy="2062773"/>
          </a:xfrm>
          <a:custGeom>
            <a:avLst/>
            <a:gdLst/>
            <a:ahLst/>
            <a:cxnLst/>
            <a:rect l="l" t="t" r="r" b="b"/>
            <a:pathLst>
              <a:path w="1545119" h="2062773">
                <a:moveTo>
                  <a:pt x="0" y="0"/>
                </a:moveTo>
                <a:lnTo>
                  <a:pt x="1545119" y="0"/>
                </a:lnTo>
                <a:lnTo>
                  <a:pt x="1545119" y="2062773"/>
                </a:lnTo>
                <a:lnTo>
                  <a:pt x="0" y="20627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12" name="Freeform 12"/>
          <p:cNvSpPr/>
          <p:nvPr/>
        </p:nvSpPr>
        <p:spPr>
          <a:xfrm>
            <a:off x="83653" y="8213334"/>
            <a:ext cx="1563748" cy="2073666"/>
          </a:xfrm>
          <a:custGeom>
            <a:avLst/>
            <a:gdLst/>
            <a:ahLst/>
            <a:cxnLst/>
            <a:rect l="l" t="t" r="r" b="b"/>
            <a:pathLst>
              <a:path w="1563748" h="2073666">
                <a:moveTo>
                  <a:pt x="0" y="0"/>
                </a:moveTo>
                <a:lnTo>
                  <a:pt x="1563749" y="0"/>
                </a:lnTo>
                <a:lnTo>
                  <a:pt x="1563749" y="2073666"/>
                </a:lnTo>
                <a:lnTo>
                  <a:pt x="0" y="2073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13" name="TextBox 13"/>
          <p:cNvSpPr txBox="1"/>
          <p:nvPr/>
        </p:nvSpPr>
        <p:spPr>
          <a:xfrm>
            <a:off x="10872616" y="3930650"/>
            <a:ext cx="6915925" cy="2606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-749">
                <a:solidFill>
                  <a:srgbClr val="282A29"/>
                </a:solidFill>
                <a:latin typeface="Rubik Burned"/>
                <a:ea typeface="Rubik Burned"/>
                <a:cs typeface="Rubik Burned"/>
                <a:sym typeface="Rubik Burned"/>
              </a:rPr>
              <a:t>Nuestros Aspirantes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847366" y="0"/>
            <a:ext cx="0" cy="1028700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grpSp>
        <p:nvGrpSpPr>
          <p:cNvPr id="3" name="Group 3"/>
          <p:cNvGrpSpPr/>
          <p:nvPr/>
        </p:nvGrpSpPr>
        <p:grpSpPr>
          <a:xfrm>
            <a:off x="10796248" y="0"/>
            <a:ext cx="7431109" cy="3451590"/>
            <a:chOff x="0" y="0"/>
            <a:chExt cx="9908146" cy="460212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21343" t="22201" r="991" b="23721"/>
            <a:stretch>
              <a:fillRect/>
            </a:stretch>
          </p:blipFill>
          <p:spPr>
            <a:xfrm>
              <a:off x="0" y="0"/>
              <a:ext cx="9908146" cy="4602120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10837841" y="3451590"/>
            <a:ext cx="7450159" cy="9525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8130" y="2088348"/>
            <a:ext cx="8136105" cy="861326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488365"/>
            <a:ext cx="8866185" cy="159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49"/>
              </a:lnSpc>
            </a:pPr>
            <a:r>
              <a:rPr lang="en-US" sz="6149" b="1" spc="-461">
                <a:solidFill>
                  <a:srgbClr val="282A2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Situación de la AV en la Congregación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764306" y="4061052"/>
            <a:ext cx="5494994" cy="5901072"/>
            <a:chOff x="0" y="0"/>
            <a:chExt cx="7326658" cy="7868096"/>
          </a:xfrm>
        </p:grpSpPr>
        <p:sp>
          <p:nvSpPr>
            <p:cNvPr id="9" name="TextBox 9"/>
            <p:cNvSpPr txBox="1"/>
            <p:nvPr/>
          </p:nvSpPr>
          <p:spPr>
            <a:xfrm>
              <a:off x="0" y="2063137"/>
              <a:ext cx="7326658" cy="58049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spc="-124">
                  <a:solidFill>
                    <a:srgbClr val="282A29"/>
                  </a:solidFill>
                  <a:latin typeface="Open Sauce"/>
                  <a:ea typeface="Open Sauce"/>
                  <a:cs typeface="Open Sauce"/>
                  <a:sym typeface="Open Sauce"/>
                </a:rPr>
                <a:t>Desde el sentido literal de la palabra: una emergencia es una situación inesperada, nueva, que exige nuestra acción. </a:t>
              </a:r>
            </a:p>
            <a:p>
              <a:pPr algn="l">
                <a:lnSpc>
                  <a:spcPts val="3499"/>
                </a:lnSpc>
              </a:pPr>
              <a:r>
                <a:rPr lang="en-US" sz="2499" spc="-124">
                  <a:solidFill>
                    <a:srgbClr val="282A29"/>
                  </a:solidFill>
                  <a:latin typeface="Open Sauce"/>
                  <a:ea typeface="Open Sauce"/>
                  <a:cs typeface="Open Sauce"/>
                  <a:sym typeface="Open Sauce"/>
                </a:rPr>
                <a:t>Así, esta EMERGENCIA VOCACIONAL demanda de nosotros dos cosas: </a:t>
              </a:r>
            </a:p>
            <a:p>
              <a:pPr marL="539748" lvl="1" indent="-269874" algn="l">
                <a:lnSpc>
                  <a:spcPts val="3499"/>
                </a:lnSpc>
                <a:buFont typeface="Arial"/>
                <a:buChar char="•"/>
              </a:pPr>
              <a:r>
                <a:rPr lang="en-US" sz="2499" spc="-124">
                  <a:solidFill>
                    <a:srgbClr val="282A29"/>
                  </a:solidFill>
                  <a:latin typeface="Open Sauce"/>
                  <a:ea typeface="Open Sauce"/>
                  <a:cs typeface="Open Sauce"/>
                  <a:sym typeface="Open Sauce"/>
                </a:rPr>
                <a:t>Descubrir lo novedoso que está surgiendo, y</a:t>
              </a:r>
            </a:p>
            <a:p>
              <a:pPr marL="539748" lvl="1" indent="-269874" algn="l">
                <a:lnSpc>
                  <a:spcPts val="3499"/>
                </a:lnSpc>
                <a:buFont typeface="Arial"/>
                <a:buChar char="•"/>
              </a:pPr>
              <a:r>
                <a:rPr lang="en-US" sz="2499" spc="-124">
                  <a:solidFill>
                    <a:srgbClr val="282A29"/>
                  </a:solidFill>
                  <a:latin typeface="Open Sauce"/>
                  <a:ea typeface="Open Sauce"/>
                  <a:cs typeface="Open Sauce"/>
                  <a:sym typeface="Open Sauce"/>
                </a:rPr>
                <a:t>responder de la mejora manera a esta novedad.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7326658" cy="1508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39"/>
                </a:lnSpc>
              </a:pPr>
              <a:r>
                <a:rPr lang="en-US" sz="3699" b="1" spc="-184">
                  <a:solidFill>
                    <a:srgbClr val="282A29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¿Cómo se debe entender esta emergencia?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10" y="-438150"/>
            <a:ext cx="18288000" cy="4322903"/>
            <a:chOff x="0" y="0"/>
            <a:chExt cx="4816593" cy="11385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38542"/>
            </a:xfrm>
            <a:custGeom>
              <a:avLst/>
              <a:gdLst/>
              <a:ahLst/>
              <a:cxnLst/>
              <a:rect l="l" t="t" r="r" b="b"/>
              <a:pathLst>
                <a:path w="4816592" h="1138542">
                  <a:moveTo>
                    <a:pt x="0" y="0"/>
                  </a:moveTo>
                  <a:lnTo>
                    <a:pt x="4816592" y="0"/>
                  </a:lnTo>
                  <a:lnTo>
                    <a:pt x="4816592" y="1138542"/>
                  </a:lnTo>
                  <a:lnTo>
                    <a:pt x="0" y="1138542"/>
                  </a:lnTo>
                  <a:close/>
                </a:path>
              </a:pathLst>
            </a:custGeom>
            <a:solidFill>
              <a:srgbClr val="C49963"/>
            </a:solidFill>
          </p:spPr>
          <p:txBody>
            <a:bodyPr/>
            <a:lstStyle/>
            <a:p>
              <a:endParaRPr lang="es-P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186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184148"/>
              </p:ext>
            </p:extLst>
          </p:nvPr>
        </p:nvGraphicFramePr>
        <p:xfrm>
          <a:off x="9743911" y="4024204"/>
          <a:ext cx="6105689" cy="4512844"/>
        </p:xfrm>
        <a:graphic>
          <a:graphicData uri="http://schemas.openxmlformats.org/drawingml/2006/table">
            <a:tbl>
              <a:tblPr/>
              <a:tblGrid>
                <a:gridCol w="6105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930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999"/>
                        </a:lnSpc>
                        <a:defRPr/>
                      </a:pPr>
                      <a:r>
                        <a:rPr lang="en-US" sz="2999" b="1" spc="-149">
                          <a:solidFill>
                            <a:srgbClr val="FAEFE0"/>
                          </a:solidFill>
                          <a:latin typeface="Open Sauce Semi-Bold"/>
                          <a:ea typeface="Open Sauce Semi-Bold"/>
                          <a:cs typeface="Open Sauce Semi-Bold"/>
                          <a:sym typeface="Open Sauce Semi-Bold"/>
                        </a:rPr>
                        <a:t>EN LA IMPLICACIÓN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96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6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4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00" spc="-10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 nivel Inspectorial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36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4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nivel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Local (la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Comunidad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Salesiana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36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4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00" spc="-10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 nivel Local (la CEP)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0453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4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nivel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Personal (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cada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salesiano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,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agente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pastoral,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miembro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la FS, etc.)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257855"/>
              </p:ext>
            </p:extLst>
          </p:nvPr>
        </p:nvGraphicFramePr>
        <p:xfrm>
          <a:off x="1619796" y="4017699"/>
          <a:ext cx="7923808" cy="6036843"/>
        </p:xfrm>
        <a:graphic>
          <a:graphicData uri="http://schemas.openxmlformats.org/drawingml/2006/table">
            <a:tbl>
              <a:tblPr/>
              <a:tblGrid>
                <a:gridCol w="7923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816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999"/>
                        </a:lnSpc>
                        <a:defRPr/>
                      </a:pPr>
                      <a:r>
                        <a:rPr lang="en-US" sz="2999" b="1" spc="-149" dirty="0">
                          <a:solidFill>
                            <a:srgbClr val="FAEFE0"/>
                          </a:solidFill>
                          <a:latin typeface="Open Sauce Semi-Bold"/>
                          <a:ea typeface="Open Sauce Semi-Bold"/>
                          <a:cs typeface="Open Sauce Semi-Bold"/>
                          <a:sym typeface="Open Sauce Semi-Bold"/>
                        </a:rPr>
                        <a:t>EN LA MODALIDAD DE LA PRAXIS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2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9287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4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00" spc="-10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Gran énfasis en la vocación del salesiano, poco énfasis en las vocaciones salesianas (Past. Voc. de reclutamiento)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505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4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Gran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énfasis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las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vocaciones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, poco o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ninguno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la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vocación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del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salesiano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(Past. Voc. de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aliento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a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colab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.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laicos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, o “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amplia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”).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9287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4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00" spc="-10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Poco o ningún énfasis en las vocaciones y en la vocación del salesiano (Past. Voc. inexistente o aparente)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505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4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Gran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énfasis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las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vocaciones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y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la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vocación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del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salesiano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(Past. Voc.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inserta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una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“Cultura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Vocacional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”, con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énfasis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tanto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la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vocación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general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como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2000" spc="-100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2000" spc="-100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la esp.).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479624" y="1029412"/>
            <a:ext cx="9049112" cy="2417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63"/>
              </a:lnSpc>
            </a:pPr>
            <a:r>
              <a:rPr lang="en-US" sz="9163" spc="-687">
                <a:solidFill>
                  <a:srgbClr val="FAEFE0"/>
                </a:solidFill>
                <a:latin typeface="Kapsalon Brush"/>
                <a:ea typeface="Kapsalon Brush"/>
                <a:cs typeface="Kapsalon Brush"/>
                <a:sym typeface="Kapsalon Brush"/>
              </a:rPr>
              <a:t>Entonces, ¿Cuál es la dificultad en la AV?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43911" y="1008203"/>
            <a:ext cx="7110777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b="1" spc="-150">
                <a:solidFill>
                  <a:srgbClr val="FAEFE0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La Dificultad de la Animación Vocacional no está tanto en la claridad de las ideas (de hecho, todos sabemos que estamos en “emergencia”, y tenemos idea de lo que es “Cultura Vocacional”), sino...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99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9011"/>
            <a:ext cx="18288000" cy="2947989"/>
            <a:chOff x="0" y="0"/>
            <a:chExt cx="4816593" cy="7764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76425"/>
            </a:xfrm>
            <a:custGeom>
              <a:avLst/>
              <a:gdLst/>
              <a:ahLst/>
              <a:cxnLst/>
              <a:rect l="l" t="t" r="r" b="b"/>
              <a:pathLst>
                <a:path w="4816592" h="776425">
                  <a:moveTo>
                    <a:pt x="0" y="0"/>
                  </a:moveTo>
                  <a:lnTo>
                    <a:pt x="4816592" y="0"/>
                  </a:lnTo>
                  <a:lnTo>
                    <a:pt x="4816592" y="776425"/>
                  </a:lnTo>
                  <a:lnTo>
                    <a:pt x="0" y="776425"/>
                  </a:lnTo>
                  <a:close/>
                </a:path>
              </a:pathLst>
            </a:custGeom>
            <a:solidFill>
              <a:srgbClr val="FAEFE0"/>
            </a:solidFill>
          </p:spPr>
          <p:txBody>
            <a:bodyPr/>
            <a:lstStyle/>
            <a:p>
              <a:endParaRPr lang="es-P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80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76880" y="0"/>
            <a:ext cx="5711120" cy="7339011"/>
          </a:xfrm>
          <a:custGeom>
            <a:avLst/>
            <a:gdLst/>
            <a:ahLst/>
            <a:cxnLst/>
            <a:rect l="l" t="t" r="r" b="b"/>
            <a:pathLst>
              <a:path w="5711120" h="7339011">
                <a:moveTo>
                  <a:pt x="0" y="0"/>
                </a:moveTo>
                <a:lnTo>
                  <a:pt x="5711120" y="0"/>
                </a:lnTo>
                <a:lnTo>
                  <a:pt x="5711120" y="7339011"/>
                </a:lnTo>
                <a:lnTo>
                  <a:pt x="0" y="73390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317" r="-46317"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6" name="AutoShape 6"/>
          <p:cNvSpPr/>
          <p:nvPr/>
        </p:nvSpPr>
        <p:spPr>
          <a:xfrm flipV="1">
            <a:off x="5" y="7339011"/>
            <a:ext cx="18514288" cy="9525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sp>
        <p:nvSpPr>
          <p:cNvPr id="7" name="AutoShape 7"/>
          <p:cNvSpPr/>
          <p:nvPr/>
        </p:nvSpPr>
        <p:spPr>
          <a:xfrm flipH="1" flipV="1">
            <a:off x="12567355" y="12"/>
            <a:ext cx="9525" cy="733900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grpSp>
        <p:nvGrpSpPr>
          <p:cNvPr id="8" name="Group 8"/>
          <p:cNvGrpSpPr/>
          <p:nvPr/>
        </p:nvGrpSpPr>
        <p:grpSpPr>
          <a:xfrm>
            <a:off x="4536645" y="7542920"/>
            <a:ext cx="3086100" cy="999060"/>
            <a:chOff x="0" y="0"/>
            <a:chExt cx="812800" cy="2631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263127"/>
            </a:xfrm>
            <a:custGeom>
              <a:avLst/>
              <a:gdLst/>
              <a:ahLst/>
              <a:cxnLst/>
              <a:rect l="l" t="t" r="r" b="b"/>
              <a:pathLst>
                <a:path w="812800" h="263127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35186"/>
                  </a:lnTo>
                  <a:cubicBezTo>
                    <a:pt x="812800" y="169118"/>
                    <a:pt x="799321" y="201660"/>
                    <a:pt x="775327" y="225654"/>
                  </a:cubicBezTo>
                  <a:cubicBezTo>
                    <a:pt x="751333" y="249647"/>
                    <a:pt x="718791" y="263127"/>
                    <a:pt x="684859" y="263127"/>
                  </a:cubicBezTo>
                  <a:lnTo>
                    <a:pt x="127941" y="263127"/>
                  </a:lnTo>
                  <a:cubicBezTo>
                    <a:pt x="94009" y="263127"/>
                    <a:pt x="61467" y="249647"/>
                    <a:pt x="37473" y="225654"/>
                  </a:cubicBezTo>
                  <a:cubicBezTo>
                    <a:pt x="13479" y="201660"/>
                    <a:pt x="0" y="169118"/>
                    <a:pt x="0" y="135186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4400B"/>
            </a:solidFill>
          </p:spPr>
          <p:txBody>
            <a:bodyPr/>
            <a:lstStyle/>
            <a:p>
              <a:endParaRPr lang="es-P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320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9"/>
                </a:lnSpc>
              </a:pPr>
              <a:r>
                <a:rPr lang="en-US" sz="2899">
                  <a:solidFill>
                    <a:srgbClr val="FFFFFF"/>
                  </a:solidFill>
                  <a:latin typeface="Gagalin"/>
                  <a:ea typeface="Gagalin"/>
                  <a:cs typeface="Gagalin"/>
                  <a:sym typeface="Gagalin"/>
                </a:rPr>
                <a:t>BÁSICOS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536645" y="8809691"/>
            <a:ext cx="3086100" cy="999060"/>
            <a:chOff x="0" y="0"/>
            <a:chExt cx="812800" cy="2631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263127"/>
            </a:xfrm>
            <a:custGeom>
              <a:avLst/>
              <a:gdLst/>
              <a:ahLst/>
              <a:cxnLst/>
              <a:rect l="l" t="t" r="r" b="b"/>
              <a:pathLst>
                <a:path w="812800" h="263127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35186"/>
                  </a:lnTo>
                  <a:cubicBezTo>
                    <a:pt x="812800" y="169118"/>
                    <a:pt x="799321" y="201660"/>
                    <a:pt x="775327" y="225654"/>
                  </a:cubicBezTo>
                  <a:cubicBezTo>
                    <a:pt x="751333" y="249647"/>
                    <a:pt x="718791" y="263127"/>
                    <a:pt x="684859" y="263127"/>
                  </a:cubicBezTo>
                  <a:lnTo>
                    <a:pt x="127941" y="263127"/>
                  </a:lnTo>
                  <a:cubicBezTo>
                    <a:pt x="94009" y="263127"/>
                    <a:pt x="61467" y="249647"/>
                    <a:pt x="37473" y="225654"/>
                  </a:cubicBezTo>
                  <a:cubicBezTo>
                    <a:pt x="13479" y="201660"/>
                    <a:pt x="0" y="169118"/>
                    <a:pt x="0" y="135186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4400B"/>
            </a:solidFill>
          </p:spPr>
          <p:txBody>
            <a:bodyPr/>
            <a:lstStyle/>
            <a:p>
              <a:endParaRPr lang="es-P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320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r>
                <a:rPr lang="en-US" sz="2900">
                  <a:solidFill>
                    <a:srgbClr val="FFFFFF"/>
                  </a:solidFill>
                  <a:latin typeface="Gagalin"/>
                  <a:ea typeface="Gagalin"/>
                  <a:cs typeface="Gagalin"/>
                  <a:sym typeface="Gagalin"/>
                </a:rPr>
                <a:t>ESPECÍFICOS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3261724"/>
            <a:ext cx="11213692" cy="3067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1"/>
              </a:lnSpc>
              <a:spcBef>
                <a:spcPct val="0"/>
              </a:spcBef>
            </a:pPr>
            <a:r>
              <a:rPr lang="en-US" sz="3522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La </a:t>
            </a:r>
            <a:r>
              <a:rPr lang="en-US" sz="3522">
                <a:solidFill>
                  <a:srgbClr val="74400B"/>
                </a:solidFill>
                <a:latin typeface="League Gothic"/>
                <a:ea typeface="League Gothic"/>
                <a:cs typeface="League Gothic"/>
                <a:sym typeface="League Gothic"/>
              </a:rPr>
              <a:t>“Cultura Vocacional”</a:t>
            </a:r>
            <a:r>
              <a:rPr lang="en-US" sz="3522">
                <a:solidFill>
                  <a:srgbClr val="96922B"/>
                </a:solidFill>
                <a:latin typeface="League Gothic"/>
                <a:ea typeface="League Gothic"/>
                <a:cs typeface="League Gothic"/>
                <a:sym typeface="League Gothic"/>
              </a:rPr>
              <a:t> </a:t>
            </a:r>
            <a:r>
              <a:rPr lang="en-US" sz="3522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es el ambiente creado por los miembros de una Comunidad Educativo Pastoral (No solo la comunidad religiosa) que promueve la concepción de la vida como vocación. Es un entorno que permite a cada persona entrar en un proceso donde se les ayuda a descubrir la pasión y los objetivos en la vida. Además, se promueve una experiencia cristiana que lleve a sintonizar con el deseo de Dios para nuestros jóvenes.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8533" y="380668"/>
            <a:ext cx="10453898" cy="2237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00"/>
              </a:lnSpc>
            </a:pPr>
            <a:r>
              <a:rPr lang="en-US" sz="8600" spc="-645">
                <a:solidFill>
                  <a:srgbClr val="FAEFE0"/>
                </a:solidFill>
                <a:latin typeface="Dynapuff"/>
                <a:ea typeface="Dynapuff"/>
                <a:cs typeface="Dynapuff"/>
                <a:sym typeface="Dynapuff"/>
              </a:rPr>
              <a:t>Entonces, unifiquemos criterios: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30659" y="7634694"/>
            <a:ext cx="3727579" cy="199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1"/>
              </a:lnSpc>
              <a:spcBef>
                <a:spcPct val="0"/>
              </a:spcBef>
            </a:pPr>
            <a:r>
              <a:rPr lang="en-US" sz="3844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Esta Cultura Vocacional tiene sus propios componentes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00957" y="7651745"/>
            <a:ext cx="9951388" cy="798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Gratitud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, </a:t>
            </a: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apertura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 a lo </a:t>
            </a: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trascendente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, </a:t>
            </a: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preguntarse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por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 la </a:t>
            </a: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vida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, </a:t>
            </a: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disponibilidad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, </a:t>
            </a: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confianza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en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sí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mismo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 y </a:t>
            </a: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en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los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demás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, </a:t>
            </a: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capacidad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 de </a:t>
            </a: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soñar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 y </a:t>
            </a: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anhelar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, </a:t>
            </a:r>
            <a:r>
              <a:rPr lang="en-US" sz="2299" dirty="0" err="1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altruismo</a:t>
            </a:r>
            <a:r>
              <a:rPr lang="en-US" sz="2299" dirty="0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00957" y="8611869"/>
            <a:ext cx="9951388" cy="159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Bright"/>
                <a:ea typeface="Bright"/>
                <a:cs typeface="Bright"/>
                <a:sym typeface="Bright"/>
              </a:rPr>
              <a:t>Elementos que favorecen, entre otros: el conocimiento y aprecio de la llamada personal de Dios (a la vida, al seguimiento, a una misión concreta) y los caminos de vida cristiana (seglar/consagrada/sacerdotal/misionera); el discernimiento como actitud y medio; aspectos relevantes del carisma salesiano.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" y="0"/>
            <a:ext cx="6213668" cy="10287000"/>
            <a:chOff x="0" y="0"/>
            <a:chExt cx="828489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9671" t="7832" r="16089"/>
            <a:stretch>
              <a:fillRect/>
            </a:stretch>
          </p:blipFill>
          <p:spPr>
            <a:xfrm>
              <a:off x="0" y="0"/>
              <a:ext cx="828489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8839200" y="38100"/>
            <a:ext cx="7538045" cy="2448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8"/>
              </a:lnSpc>
            </a:pPr>
            <a:r>
              <a:rPr lang="en-US" sz="5098" spc="-382" dirty="0">
                <a:solidFill>
                  <a:srgbClr val="74400B"/>
                </a:solidFill>
                <a:latin typeface="Morisawa 勘亭流 StdN U"/>
                <a:ea typeface="Morisawa 勘亭流 StdN U"/>
                <a:cs typeface="Morisawa 勘亭流 StdN U"/>
                <a:sym typeface="Morisawa 勘亭流 StdN U"/>
              </a:rPr>
              <a:t>¿</a:t>
            </a:r>
            <a:r>
              <a:rPr lang="en-US" sz="5098" spc="-382" dirty="0" err="1">
                <a:solidFill>
                  <a:srgbClr val="74400B"/>
                </a:solidFill>
                <a:latin typeface="Morisawa 勘亭流 StdN U"/>
                <a:ea typeface="Morisawa 勘亭流 StdN U"/>
                <a:cs typeface="Morisawa 勘亭流 StdN U"/>
                <a:sym typeface="Morisawa 勘亭流 StdN U"/>
              </a:rPr>
              <a:t>Qué</a:t>
            </a:r>
            <a:r>
              <a:rPr lang="en-US" sz="5098" spc="-382" dirty="0">
                <a:solidFill>
                  <a:srgbClr val="74400B"/>
                </a:solidFill>
                <a:latin typeface="Morisawa 勘亭流 StdN U"/>
                <a:ea typeface="Morisawa 勘亭流 StdN U"/>
                <a:cs typeface="Morisawa 勘亭流 StdN U"/>
                <a:sym typeface="Morisawa 勘亭流 StdN U"/>
              </a:rPr>
              <a:t> </a:t>
            </a:r>
            <a:r>
              <a:rPr lang="en-US" sz="5098" spc="-382" dirty="0" err="1">
                <a:solidFill>
                  <a:srgbClr val="74400B"/>
                </a:solidFill>
                <a:latin typeface="Morisawa 勘亭流 StdN U"/>
                <a:ea typeface="Morisawa 勘亭流 StdN U"/>
                <a:cs typeface="Morisawa 勘亭流 StdN U"/>
                <a:sym typeface="Morisawa 勘亭流 StdN U"/>
              </a:rPr>
              <a:t>condiciones</a:t>
            </a:r>
            <a:r>
              <a:rPr lang="en-US" sz="5098" spc="-382" dirty="0">
                <a:solidFill>
                  <a:srgbClr val="74400B"/>
                </a:solidFill>
                <a:latin typeface="Morisawa 勘亭流 StdN U"/>
                <a:ea typeface="Morisawa 勘亭流 StdN U"/>
                <a:cs typeface="Morisawa 勘亭流 StdN U"/>
                <a:sym typeface="Morisawa 勘亭流 StdN U"/>
              </a:rPr>
              <a:t> de </a:t>
            </a:r>
            <a:r>
              <a:rPr lang="en-US" sz="5098" spc="-382" dirty="0" err="1">
                <a:solidFill>
                  <a:srgbClr val="74400B"/>
                </a:solidFill>
                <a:latin typeface="Morisawa 勘亭流 StdN U"/>
                <a:ea typeface="Morisawa 勘亭流 StdN U"/>
                <a:cs typeface="Morisawa 勘亭流 StdN U"/>
                <a:sym typeface="Morisawa 勘亭流 StdN U"/>
              </a:rPr>
              <a:t>posibilidad</a:t>
            </a:r>
            <a:r>
              <a:rPr lang="en-US" sz="5098" spc="-382" dirty="0">
                <a:solidFill>
                  <a:srgbClr val="74400B"/>
                </a:solidFill>
                <a:latin typeface="Morisawa 勘亭流 StdN U"/>
                <a:ea typeface="Morisawa 勘亭流 StdN U"/>
                <a:cs typeface="Morisawa 勘亭流 StdN U"/>
                <a:sym typeface="Morisawa 勘亭流 StdN U"/>
              </a:rPr>
              <a:t> son </a:t>
            </a:r>
            <a:r>
              <a:rPr lang="en-US" sz="5098" spc="-382" dirty="0" err="1">
                <a:solidFill>
                  <a:srgbClr val="74400B"/>
                </a:solidFill>
                <a:latin typeface="Morisawa 勘亭流 StdN U"/>
                <a:ea typeface="Morisawa 勘亭流 StdN U"/>
                <a:cs typeface="Morisawa 勘亭流 StdN U"/>
                <a:sym typeface="Morisawa 勘亭流 StdN U"/>
              </a:rPr>
              <a:t>necesarias</a:t>
            </a:r>
            <a:r>
              <a:rPr lang="en-US" sz="5098" spc="-382" dirty="0">
                <a:solidFill>
                  <a:srgbClr val="74400B"/>
                </a:solidFill>
                <a:latin typeface="Morisawa 勘亭流 StdN U"/>
                <a:ea typeface="Morisawa 勘亭流 StdN U"/>
                <a:cs typeface="Morisawa 勘亭流 StdN U"/>
                <a:sym typeface="Morisawa 勘亭流 StdN U"/>
              </a:rPr>
              <a:t> para </a:t>
            </a:r>
            <a:r>
              <a:rPr lang="en-US" sz="5098" spc="-382" dirty="0" err="1">
                <a:solidFill>
                  <a:srgbClr val="74400B"/>
                </a:solidFill>
                <a:latin typeface="Morisawa 勘亭流 StdN U"/>
                <a:ea typeface="Morisawa 勘亭流 StdN U"/>
                <a:cs typeface="Morisawa 勘亭流 StdN U"/>
                <a:sym typeface="Morisawa 勘亭流 StdN U"/>
              </a:rPr>
              <a:t>una</a:t>
            </a:r>
            <a:r>
              <a:rPr lang="en-US" sz="5098" spc="-382" dirty="0">
                <a:solidFill>
                  <a:srgbClr val="74400B"/>
                </a:solidFill>
                <a:latin typeface="Morisawa 勘亭流 StdN U"/>
                <a:ea typeface="Morisawa 勘亭流 StdN U"/>
                <a:cs typeface="Morisawa 勘亭流 StdN U"/>
                <a:sym typeface="Morisawa 勘亭流 StdN U"/>
              </a:rPr>
              <a:t> CV?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6232718" y="2067177"/>
          <a:ext cx="12055282" cy="8252659"/>
        </p:xfrm>
        <a:graphic>
          <a:graphicData uri="http://schemas.openxmlformats.org/drawingml/2006/table">
            <a:tbl>
              <a:tblPr/>
              <a:tblGrid>
                <a:gridCol w="3970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5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12962">
                <a:tc>
                  <a:txBody>
                    <a:bodyPr/>
                    <a:lstStyle/>
                    <a:p>
                      <a:pPr algn="ctr">
                        <a:lnSpc>
                          <a:spcPts val="2639"/>
                        </a:lnSpc>
                        <a:defRPr/>
                      </a:pPr>
                      <a:r>
                        <a:rPr lang="en-US" sz="2199" b="1" spc="-109">
                          <a:solidFill>
                            <a:srgbClr val="FAEFE0"/>
                          </a:solidFill>
                          <a:latin typeface="Open Sauce Semi-Bold"/>
                          <a:ea typeface="Open Sauce Semi-Bold"/>
                          <a:cs typeface="Open Sauce Semi-Bold"/>
                          <a:sym typeface="Open Sauce Semi-Bold"/>
                        </a:rPr>
                        <a:t>Oración insistente, a tiempo y a destiempo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22B"/>
                    </a:solidFill>
                  </a:tcPr>
                </a:tc>
                <a:tc>
                  <a:txBody>
                    <a:bodyPr/>
                    <a:lstStyle/>
                    <a:p>
                      <a:pPr marL="345439" lvl="1" indent="-172720" algn="l">
                        <a:lnSpc>
                          <a:spcPts val="19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599" spc="-79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Si las vocaciones son un don, “hay que pedir al dueño de la mies” (cf. Mt 9,38). </a:t>
                      </a:r>
                      <a:endParaRPr lang="en-US" sz="1100"/>
                    </a:p>
                    <a:p>
                      <a:pPr marL="345439" lvl="1" indent="-172720" algn="l">
                        <a:lnSpc>
                          <a:spcPts val="1919"/>
                        </a:lnSpc>
                        <a:buFont typeface="Arial"/>
                        <a:buChar char="•"/>
                      </a:pPr>
                      <a:r>
                        <a:rPr lang="en-US" sz="1599" spc="-79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Oración como medio imprescindible para escuchar y acoger la llamada de Dios. </a:t>
                      </a:r>
                    </a:p>
                    <a:p>
                      <a:pPr marL="345439" lvl="1" indent="-172720" algn="l">
                        <a:lnSpc>
                          <a:spcPts val="1919"/>
                        </a:lnSpc>
                        <a:buFont typeface="Arial"/>
                        <a:buChar char="•"/>
                      </a:pPr>
                      <a:r>
                        <a:rPr lang="en-US" sz="1599" spc="-79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Todo lo que favorezca a una oración sincera, y que implique a todos (comunidad religiosa, CEP, jóvenes, FS) es ya una acción vocacional. 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7665">
                <a:tc>
                  <a:txBody>
                    <a:bodyPr/>
                    <a:lstStyle/>
                    <a:p>
                      <a:pPr algn="ctr">
                        <a:lnSpc>
                          <a:spcPts val="2639"/>
                        </a:lnSpc>
                        <a:defRPr/>
                      </a:pPr>
                      <a:r>
                        <a:rPr lang="en-US" sz="2199" b="1" spc="-109">
                          <a:solidFill>
                            <a:srgbClr val="74400B"/>
                          </a:solidFill>
                          <a:latin typeface="Open Sauce Semi-Bold"/>
                          <a:ea typeface="Open Sauce Semi-Bold"/>
                          <a:cs typeface="Open Sauce Semi-Bold"/>
                          <a:sym typeface="Open Sauce Semi-Bold"/>
                        </a:rPr>
                        <a:t>Testimonio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E1A"/>
                    </a:solidFill>
                  </a:tcPr>
                </a:tc>
                <a:tc>
                  <a:txBody>
                    <a:bodyPr/>
                    <a:lstStyle/>
                    <a:p>
                      <a:pPr marL="345439" lvl="1" indent="-172720" algn="l">
                        <a:lnSpc>
                          <a:spcPts val="19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599" spc="-79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Impulsar a que todos los agentes pastorales sean testimonio de la vocación que han recibido, y que lo digan abiertamente. TRANSMITIR ESPERIENCIA DE DIOS. </a:t>
                      </a:r>
                      <a:endParaRPr lang="en-US" sz="1100"/>
                    </a:p>
                    <a:p>
                      <a:pPr marL="345439" lvl="1" indent="-172720" algn="l">
                        <a:lnSpc>
                          <a:spcPts val="1919"/>
                        </a:lnSpc>
                        <a:buFont typeface="Arial"/>
                        <a:buChar char="•"/>
                      </a:pPr>
                      <a:r>
                        <a:rPr lang="en-US" sz="1599" spc="-79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 lo específicamente salesiano: los salesianos somos corazón, memoria, garantes no solo del carisma, sino de la propia vocación. SOMOS UNA BUENA NOTICIA. </a:t>
                      </a:r>
                    </a:p>
                    <a:p>
                      <a:pPr marL="345439" lvl="1" indent="-172720" algn="l">
                        <a:lnSpc>
                          <a:spcPts val="1919"/>
                        </a:lnSpc>
                        <a:buFont typeface="Arial"/>
                        <a:buChar char="•"/>
                      </a:pPr>
                      <a:r>
                        <a:rPr lang="en-US" sz="1599" spc="-79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Recordemos que nuestra vida consagrda contiene valores atractivos para muchos jóvenes: entrega total, comunión de corazones, espiritualidad, altruismo. Pero nuestro auténtico motor es EL SEGUIMIENTO DE CRISTO. 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0313">
                <a:tc>
                  <a:txBody>
                    <a:bodyPr/>
                    <a:lstStyle/>
                    <a:p>
                      <a:pPr algn="ctr">
                        <a:lnSpc>
                          <a:spcPts val="2639"/>
                        </a:lnSpc>
                        <a:defRPr/>
                      </a:pPr>
                      <a:r>
                        <a:rPr lang="en-US" sz="2199" spc="-109">
                          <a:solidFill>
                            <a:srgbClr val="FAEFE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Renovación y revitalización de la Vida Comunitaria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96BC"/>
                    </a:solidFill>
                  </a:tcPr>
                </a:tc>
                <a:tc>
                  <a:txBody>
                    <a:bodyPr/>
                    <a:lstStyle/>
                    <a:p>
                      <a:pPr marL="345439" lvl="1" indent="-172720" algn="l">
                        <a:lnSpc>
                          <a:spcPts val="19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599" spc="-79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Ver la comunidad como espacio para rescatar tiempos de calidad, para el encuentro personal con los jóvenes. </a:t>
                      </a:r>
                      <a:endParaRPr lang="en-US" sz="1100"/>
                    </a:p>
                    <a:p>
                      <a:pPr marL="345439" lvl="1" indent="-172720" algn="l">
                        <a:lnSpc>
                          <a:spcPts val="1919"/>
                        </a:lnSpc>
                        <a:buFont typeface="Arial"/>
                        <a:buChar char="•"/>
                      </a:pPr>
                      <a:r>
                        <a:rPr lang="en-US" sz="1599" spc="-79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Trabajar la capacidad de acogida vocacional de la propia comunidad. </a:t>
                      </a:r>
                    </a:p>
                    <a:p>
                      <a:pPr marL="345439" lvl="1" indent="-172720" algn="l">
                        <a:lnSpc>
                          <a:spcPts val="1919"/>
                        </a:lnSpc>
                        <a:buFont typeface="Arial"/>
                        <a:buChar char="•"/>
                      </a:pPr>
                      <a:r>
                        <a:rPr lang="en-US" sz="1599" spc="-79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 esta revitalización también entra la CEP como una estructura profundamente vocacional. </a:t>
                      </a:r>
                    </a:p>
                    <a:p>
                      <a:pPr marL="690879" lvl="2" indent="-230293" algn="l">
                        <a:lnSpc>
                          <a:spcPts val="1919"/>
                        </a:lnSpc>
                        <a:buFont typeface="Arial"/>
                        <a:buChar char="⚬"/>
                      </a:pPr>
                      <a:r>
                        <a:rPr lang="en-US" sz="1599" spc="-79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Aceptar tanto la razón teologal de la propuesta vocacional como la funcional. 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8757">
                <a:tc>
                  <a:txBody>
                    <a:bodyPr/>
                    <a:lstStyle/>
                    <a:p>
                      <a:pPr algn="ctr">
                        <a:lnSpc>
                          <a:spcPts val="2639"/>
                        </a:lnSpc>
                        <a:defRPr/>
                      </a:pPr>
                      <a:r>
                        <a:rPr lang="en-US" sz="2199" spc="-109">
                          <a:solidFill>
                            <a:srgbClr val="FAEFE0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Planteamiento de una pedagogía vocacional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9963"/>
                    </a:solidFill>
                  </a:tcPr>
                </a:tc>
                <a:tc>
                  <a:txBody>
                    <a:bodyPr/>
                    <a:lstStyle/>
                    <a:p>
                      <a:pPr marL="345439" lvl="1" indent="-172720" algn="l">
                        <a:lnSpc>
                          <a:spcPts val="19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599" spc="-79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Centralidad de los itinerarios: IVC - IEF. </a:t>
                      </a:r>
                      <a:endParaRPr lang="en-US" sz="1100"/>
                    </a:p>
                    <a:p>
                      <a:pPr marL="345439" lvl="1" indent="-172720" algn="l">
                        <a:lnSpc>
                          <a:spcPts val="1919"/>
                        </a:lnSpc>
                        <a:buFont typeface="Arial"/>
                        <a:buChar char="•"/>
                      </a:pPr>
                      <a:r>
                        <a:rPr lang="en-US" sz="1599" spc="-79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Recordar que la confianza en Dios no se opone a la planificación pastoral. 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2962">
                <a:tc>
                  <a:txBody>
                    <a:bodyPr/>
                    <a:lstStyle/>
                    <a:p>
                      <a:pPr algn="ctr">
                        <a:lnSpc>
                          <a:spcPts val="2639"/>
                        </a:lnSpc>
                        <a:defRPr/>
                      </a:pPr>
                      <a:r>
                        <a:rPr lang="en-US" sz="2199" spc="-109">
                          <a:solidFill>
                            <a:srgbClr val="74400B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Confianza en el corazón generoso de los jóvenes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5439" lvl="1" indent="-172720" algn="l">
                        <a:lnSpc>
                          <a:spcPts val="191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599" spc="-79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Compromiso con 2 enfoques vocacionales: </a:t>
                      </a:r>
                      <a:endParaRPr lang="en-US" sz="1100"/>
                    </a:p>
                    <a:p>
                      <a:pPr marL="345439" lvl="1" indent="-172720" algn="l">
                        <a:lnSpc>
                          <a:spcPts val="1919"/>
                        </a:lnSpc>
                        <a:buFont typeface="Arial"/>
                        <a:buChar char="•"/>
                      </a:pPr>
                      <a:r>
                        <a:rPr lang="en-US" sz="1599" spc="-79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 los cercanos a nuestro carisma. </a:t>
                      </a:r>
                    </a:p>
                    <a:p>
                      <a:pPr marL="345439" lvl="1" indent="-172720" algn="l">
                        <a:lnSpc>
                          <a:spcPts val="1919"/>
                        </a:lnSpc>
                        <a:buFont typeface="Arial"/>
                        <a:buChar char="•"/>
                      </a:pPr>
                      <a:r>
                        <a:rPr lang="en-US" sz="1599" spc="-79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 los que se sienten atraidos a profundizar su vocación salesiana como una opción fundamental de vida.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99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385" y="1830082"/>
            <a:ext cx="9255044" cy="189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0"/>
              </a:lnSpc>
            </a:pPr>
            <a:r>
              <a:rPr lang="en-US" sz="7300" b="1" spc="-547">
                <a:solidFill>
                  <a:srgbClr val="000000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Para compartir en grupos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38035" y="1757700"/>
            <a:ext cx="9255044" cy="189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0"/>
              </a:lnSpc>
            </a:pPr>
            <a:r>
              <a:rPr lang="en-US" sz="7300" b="1" spc="-547" dirty="0">
                <a:solidFill>
                  <a:srgbClr val="FAEFE0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Para </a:t>
            </a:r>
            <a:r>
              <a:rPr lang="en-US" sz="7300" b="1" spc="-547" dirty="0" err="1">
                <a:solidFill>
                  <a:srgbClr val="FAEFE0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compartir</a:t>
            </a:r>
            <a:r>
              <a:rPr lang="en-US" sz="7300" b="1" spc="-547" dirty="0">
                <a:solidFill>
                  <a:srgbClr val="FAEFE0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 </a:t>
            </a:r>
            <a:r>
              <a:rPr lang="en-US" sz="7300" b="1" spc="-547" dirty="0" err="1">
                <a:solidFill>
                  <a:srgbClr val="FAEFE0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en</a:t>
            </a:r>
            <a:r>
              <a:rPr lang="en-US" sz="7300" b="1" spc="-547" dirty="0">
                <a:solidFill>
                  <a:srgbClr val="FAEFE0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 </a:t>
            </a:r>
            <a:r>
              <a:rPr lang="en-US" sz="7300" b="1" spc="-547" dirty="0" err="1">
                <a:solidFill>
                  <a:srgbClr val="FAEFE0"/>
                </a:solidFill>
                <a:latin typeface="Dynapuff Semi-Bold"/>
                <a:ea typeface="Dynapuff Semi-Bold"/>
                <a:cs typeface="Dynapuff Semi-Bold"/>
                <a:sym typeface="Dynapuff Semi-Bold"/>
              </a:rPr>
              <a:t>grupos</a:t>
            </a:r>
            <a:endParaRPr lang="en-US" sz="7300" b="1" spc="-547" dirty="0">
              <a:solidFill>
                <a:srgbClr val="FAEFE0"/>
              </a:solidFill>
              <a:latin typeface="Dynapuff Semi-Bold"/>
              <a:ea typeface="Dynapuff Semi-Bold"/>
              <a:cs typeface="Dynapuff Semi-Bold"/>
              <a:sym typeface="Dynapuff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086821" y="4620604"/>
            <a:ext cx="690148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99"/>
              </a:lnSpc>
              <a:spcBef>
                <a:spcPct val="0"/>
              </a:spcBef>
            </a:pPr>
            <a:r>
              <a:rPr lang="en-US" sz="2499" b="1" spc="-124">
                <a:solidFill>
                  <a:srgbClr val="000000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¿Cuáles son las acciones concretas que hablan de una cultura vocacional en nuestras obras?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51624" y="4601554"/>
            <a:ext cx="690148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99"/>
              </a:lnSpc>
              <a:spcBef>
                <a:spcPct val="0"/>
              </a:spcBef>
            </a:pPr>
            <a:r>
              <a:rPr lang="en-US" sz="2499" b="1" spc="-124">
                <a:solidFill>
                  <a:srgbClr val="FAEFE0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¿Cuáles son las acciones concretas que hablan de una cultura vocacional en nuestras obras?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86821" y="5893640"/>
            <a:ext cx="690148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99"/>
              </a:lnSpc>
              <a:spcBef>
                <a:spcPct val="0"/>
              </a:spcBef>
            </a:pPr>
            <a:r>
              <a:rPr lang="en-US" sz="2499" b="1" spc="-124">
                <a:solidFill>
                  <a:srgbClr val="000000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¿Qué falencias sentimos que hay en nuestras obras en lo que respecta a Animación Vocacional?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51624" y="5874590"/>
            <a:ext cx="690148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99"/>
              </a:lnSpc>
              <a:spcBef>
                <a:spcPct val="0"/>
              </a:spcBef>
            </a:pPr>
            <a:r>
              <a:rPr lang="en-US" sz="2499" b="1" spc="-124">
                <a:solidFill>
                  <a:srgbClr val="FAEFE0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¿Qué falencias sentimos que hay en nuestras obras en lo que respecta a Animación Vocacional?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893079" y="1624350"/>
            <a:ext cx="8352420" cy="7623806"/>
            <a:chOff x="0" y="0"/>
            <a:chExt cx="11136559" cy="1016507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8690" r="18225"/>
            <a:stretch>
              <a:fillRect/>
            </a:stretch>
          </p:blipFill>
          <p:spPr>
            <a:xfrm>
              <a:off x="0" y="0"/>
              <a:ext cx="11136559" cy="10165075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2086821" y="7284290"/>
            <a:ext cx="690148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99"/>
              </a:lnSpc>
              <a:spcBef>
                <a:spcPct val="0"/>
              </a:spcBef>
            </a:pPr>
            <a:r>
              <a:rPr lang="en-US" sz="2499" b="1" spc="-124">
                <a:solidFill>
                  <a:srgbClr val="000000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¿Qué esperas del acompañamiento del Coordinador Inspectorial de Animación Vocacional?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51624" y="7265240"/>
            <a:ext cx="690148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99"/>
              </a:lnSpc>
              <a:spcBef>
                <a:spcPct val="0"/>
              </a:spcBef>
            </a:pPr>
            <a:r>
              <a:rPr lang="en-US" sz="2499" b="1" spc="-124">
                <a:solidFill>
                  <a:srgbClr val="FAEFE0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¿Qué esperas del acompañamiento del Coordinador Inspectorial de Animación Vocacional?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1385" y="4539642"/>
            <a:ext cx="95033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 b="1">
                <a:solidFill>
                  <a:srgbClr val="FAEFE0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1385" y="5998415"/>
            <a:ext cx="95033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 b="1">
                <a:solidFill>
                  <a:srgbClr val="FAEFE0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1385" y="7389065"/>
            <a:ext cx="95033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 b="1">
                <a:solidFill>
                  <a:srgbClr val="FAEFE0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03</a:t>
            </a:r>
          </a:p>
        </p:txBody>
      </p:sp>
      <p:sp>
        <p:nvSpPr>
          <p:cNvPr id="15" name="AutoShape 15"/>
          <p:cNvSpPr/>
          <p:nvPr/>
        </p:nvSpPr>
        <p:spPr>
          <a:xfrm>
            <a:off x="-31395" y="9248156"/>
            <a:ext cx="18267368" cy="619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sp>
        <p:nvSpPr>
          <p:cNvPr id="16" name="AutoShape 16"/>
          <p:cNvSpPr/>
          <p:nvPr/>
        </p:nvSpPr>
        <p:spPr>
          <a:xfrm flipV="1">
            <a:off x="9883554" y="0"/>
            <a:ext cx="0" cy="1028700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sp>
        <p:nvSpPr>
          <p:cNvPr id="17" name="AutoShape 17"/>
          <p:cNvSpPr/>
          <p:nvPr/>
        </p:nvSpPr>
        <p:spPr>
          <a:xfrm>
            <a:off x="-145376" y="1614205"/>
            <a:ext cx="18267368" cy="619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86154" y="0"/>
            <a:ext cx="12301846" cy="2090511"/>
            <a:chOff x="0" y="0"/>
            <a:chExt cx="3239992" cy="5505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39992" cy="550587"/>
            </a:xfrm>
            <a:custGeom>
              <a:avLst/>
              <a:gdLst/>
              <a:ahLst/>
              <a:cxnLst/>
              <a:rect l="l" t="t" r="r" b="b"/>
              <a:pathLst>
                <a:path w="3239992" h="550587">
                  <a:moveTo>
                    <a:pt x="0" y="0"/>
                  </a:moveTo>
                  <a:lnTo>
                    <a:pt x="3239992" y="0"/>
                  </a:lnTo>
                  <a:lnTo>
                    <a:pt x="3239992" y="550587"/>
                  </a:lnTo>
                  <a:lnTo>
                    <a:pt x="0" y="550587"/>
                  </a:lnTo>
                  <a:close/>
                </a:path>
              </a:pathLst>
            </a:custGeom>
            <a:solidFill>
              <a:srgbClr val="C4996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239992" cy="57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" y="9267825"/>
            <a:ext cx="6005257" cy="1034176"/>
            <a:chOff x="0" y="0"/>
            <a:chExt cx="1581631" cy="2723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631" cy="272375"/>
            </a:xfrm>
            <a:custGeom>
              <a:avLst/>
              <a:gdLst/>
              <a:ahLst/>
              <a:cxnLst/>
              <a:rect l="l" t="t" r="r" b="b"/>
              <a:pathLst>
                <a:path w="1581631" h="272375">
                  <a:moveTo>
                    <a:pt x="0" y="0"/>
                  </a:moveTo>
                  <a:lnTo>
                    <a:pt x="1581631" y="0"/>
                  </a:lnTo>
                  <a:lnTo>
                    <a:pt x="1581631" y="272375"/>
                  </a:lnTo>
                  <a:lnTo>
                    <a:pt x="0" y="272375"/>
                  </a:lnTo>
                  <a:close/>
                </a:path>
              </a:pathLst>
            </a:custGeom>
            <a:solidFill>
              <a:srgbClr val="C4996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P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581631" cy="300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70" y="-17497"/>
            <a:ext cx="5995679" cy="9267825"/>
            <a:chOff x="0" y="0"/>
            <a:chExt cx="7994239" cy="123571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45561"/>
            <a:stretch>
              <a:fillRect/>
            </a:stretch>
          </p:blipFill>
          <p:spPr>
            <a:xfrm>
              <a:off x="0" y="0"/>
              <a:ext cx="7994239" cy="12357100"/>
            </a:xfrm>
            <a:prstGeom prst="rect">
              <a:avLst/>
            </a:prstGeom>
          </p:spPr>
        </p:pic>
      </p:grpSp>
      <p:sp>
        <p:nvSpPr>
          <p:cNvPr id="10" name="AutoShape 10"/>
          <p:cNvSpPr/>
          <p:nvPr/>
        </p:nvSpPr>
        <p:spPr>
          <a:xfrm>
            <a:off x="0" y="9267825"/>
            <a:ext cx="6005204" cy="4852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sp>
        <p:nvSpPr>
          <p:cNvPr id="11" name="AutoShape 11"/>
          <p:cNvSpPr/>
          <p:nvPr/>
        </p:nvSpPr>
        <p:spPr>
          <a:xfrm flipV="1">
            <a:off x="5995679" y="0"/>
            <a:ext cx="0" cy="1028700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sp>
        <p:nvSpPr>
          <p:cNvPr id="12" name="AutoShape 12"/>
          <p:cNvSpPr/>
          <p:nvPr/>
        </p:nvSpPr>
        <p:spPr>
          <a:xfrm flipV="1">
            <a:off x="5986161" y="2085748"/>
            <a:ext cx="12281209" cy="9525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sp>
        <p:nvSpPr>
          <p:cNvPr id="13" name="TextBox 13"/>
          <p:cNvSpPr txBox="1"/>
          <p:nvPr/>
        </p:nvSpPr>
        <p:spPr>
          <a:xfrm>
            <a:off x="7114765" y="8110627"/>
            <a:ext cx="10149296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9"/>
              </a:lnSpc>
            </a:pPr>
            <a:r>
              <a:rPr lang="en-US" sz="7599" spc="-379">
                <a:solidFill>
                  <a:srgbClr val="282A29"/>
                </a:solidFill>
                <a:latin typeface="เอฟซี มัฟฟิน"/>
                <a:ea typeface="เอฟซี มัฟฟิน"/>
                <a:cs typeface="เอฟซี มัฟฟิน"/>
                <a:sym typeface="เอฟซี มัฟฟิน"/>
              </a:rPr>
              <a:t>Nuestra herramienta fundamental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14765" y="2762023"/>
            <a:ext cx="10149296" cy="49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 spc="-577">
                <a:solidFill>
                  <a:srgbClr val="282A29"/>
                </a:solidFill>
                <a:latin typeface="Rubik Burned"/>
                <a:ea typeface="Rubik Burned"/>
                <a:cs typeface="Rubik Burned"/>
                <a:sym typeface="Rubik Burned"/>
              </a:rPr>
              <a:t>Proyecto </a:t>
            </a:r>
          </a:p>
          <a:p>
            <a:pPr algn="l">
              <a:lnSpc>
                <a:spcPts val="7700"/>
              </a:lnSpc>
            </a:pPr>
            <a:r>
              <a:rPr lang="en-US" sz="7700" spc="-577">
                <a:solidFill>
                  <a:srgbClr val="282A29"/>
                </a:solidFill>
                <a:latin typeface="Rubik Burned"/>
                <a:ea typeface="Rubik Burned"/>
                <a:cs typeface="Rubik Burned"/>
                <a:sym typeface="Rubik Burned"/>
              </a:rPr>
              <a:t>Inspectorial de Animación y Acompañamiento Vocacional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14765" y="9783195"/>
            <a:ext cx="6328144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8039845" y="701040"/>
            <a:ext cx="4477984" cy="849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7"/>
              </a:lnSpc>
              <a:spcBef>
                <a:spcPct val="0"/>
              </a:spcBef>
            </a:pPr>
            <a:r>
              <a:rPr lang="en-US" sz="3575" b="1" spc="-268">
                <a:solidFill>
                  <a:srgbClr val="FAEFE0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Inspectoría Salesiana “Santa Rosa de Lima”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000886" y="9359480"/>
            <a:ext cx="10011565" cy="1347572"/>
            <a:chOff x="0" y="0"/>
            <a:chExt cx="13348754" cy="1796763"/>
          </a:xfrm>
        </p:grpSpPr>
        <p:sp>
          <p:nvSpPr>
            <p:cNvPr id="18" name="TextBox 18"/>
            <p:cNvSpPr txBox="1"/>
            <p:nvPr/>
          </p:nvSpPr>
          <p:spPr>
            <a:xfrm>
              <a:off x="0" y="0"/>
              <a:ext cx="13348754" cy="1092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39"/>
                </a:lnSpc>
              </a:pPr>
              <a:r>
                <a:rPr lang="en-US" sz="2699" b="1" spc="-134">
                  <a:solidFill>
                    <a:srgbClr val="C49963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REUNIÓN DIRECTORES - ASAMBLEA PASTORAL - VISITAS </a:t>
              </a:r>
            </a:p>
            <a:p>
              <a:pPr marL="0" lvl="0" indent="0" algn="ctr">
                <a:lnSpc>
                  <a:spcPts val="3239"/>
                </a:lnSpc>
              </a:pPr>
              <a:r>
                <a:rPr lang="en-US" sz="2699" b="1" spc="-134">
                  <a:solidFill>
                    <a:srgbClr val="C49963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2024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164514"/>
              <a:ext cx="13348754" cy="632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479595" y="0"/>
          <a:ext cx="16808406" cy="10285400"/>
        </p:xfrm>
        <a:graphic>
          <a:graphicData uri="http://schemas.openxmlformats.org/drawingml/2006/table">
            <a:tbl>
              <a:tblPr/>
              <a:tblGrid>
                <a:gridCol w="5208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8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2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98625">
                <a:tc>
                  <a:txBody>
                    <a:bodyPr/>
                    <a:lstStyle/>
                    <a:p>
                      <a:pPr algn="ctr">
                        <a:lnSpc>
                          <a:spcPts val="3119"/>
                        </a:lnSpc>
                        <a:defRPr/>
                      </a:pPr>
                      <a:r>
                        <a:rPr lang="en-US" sz="2599" b="1" spc="-129">
                          <a:solidFill>
                            <a:srgbClr val="FAEFE0"/>
                          </a:solidFill>
                          <a:latin typeface="Open Sauce Semi-Bold"/>
                          <a:ea typeface="Open Sauce Semi-Bold"/>
                          <a:cs typeface="Open Sauce Semi-Bold"/>
                          <a:sym typeface="Open Sauce Semi-Bold"/>
                        </a:rPr>
                        <a:t>I. Observación de la realidad de la AV en nuestra Inspectoría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22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19"/>
                        </a:lnSpc>
                        <a:defRPr/>
                      </a:pPr>
                      <a:r>
                        <a:rPr lang="en-US" sz="2599" b="1" spc="-129">
                          <a:solidFill>
                            <a:srgbClr val="282A29"/>
                          </a:solidFill>
                          <a:latin typeface="Open Sauce Semi-Bold"/>
                          <a:ea typeface="Open Sauce Semi-Bold"/>
                          <a:cs typeface="Open Sauce Semi-Bold"/>
                          <a:sym typeface="Open Sauce Semi-Bold"/>
                        </a:rPr>
                        <a:t>II. Sujetos responsables de la  AV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E1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19"/>
                        </a:lnSpc>
                        <a:defRPr/>
                      </a:pPr>
                      <a:r>
                        <a:rPr lang="en-US" sz="2599" b="1" spc="-129">
                          <a:solidFill>
                            <a:srgbClr val="FAEFE0"/>
                          </a:solidFill>
                          <a:latin typeface="Open Sauce Semi-Bold"/>
                          <a:ea typeface="Open Sauce Semi-Bold"/>
                          <a:cs typeface="Open Sauce Semi-Bold"/>
                          <a:sym typeface="Open Sauce Semi-Bold"/>
                        </a:rPr>
                        <a:t>III. Opciones Fundamentales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96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86775"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3219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3219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3219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3219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3219"/>
                        </a:lnSpc>
                      </a:pPr>
                      <a:endParaRPr lang="en-US" sz="1100"/>
                    </a:p>
                    <a:p>
                      <a:pPr marL="496566" lvl="1" indent="-248283" algn="l">
                        <a:lnSpc>
                          <a:spcPts val="3219"/>
                        </a:lnSpc>
                        <a:buFont typeface="Arial"/>
                        <a:buChar char="•"/>
                      </a:pPr>
                      <a:r>
                        <a:rPr lang="en-US" sz="2299" b="1" spc="-114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DESAFÍO FUNDAMENTAL:</a:t>
                      </a:r>
                      <a:r>
                        <a:rPr lang="en-US" sz="2299" spc="-11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Impulsar y potenciar una AV que propicie un camino de seguimiento de Jesús para la vida en general y para las vocaciones específicas religiosas, a partir de un acompañamiento adecuado. </a:t>
                      </a:r>
                    </a:p>
                  </a:txBody>
                  <a:tcPr marL="190500" marR="190500" marT="190500" marB="190500">
                    <a:lnL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3219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3219"/>
                        </a:lnSpc>
                      </a:pPr>
                      <a:endParaRPr lang="en-US" sz="1100"/>
                    </a:p>
                    <a:p>
                      <a:pPr marL="496566" lvl="1" indent="-248283" algn="l">
                        <a:lnSpc>
                          <a:spcPts val="3219"/>
                        </a:lnSpc>
                        <a:buFont typeface="Arial"/>
                        <a:buChar char="•"/>
                      </a:pPr>
                      <a:r>
                        <a:rPr lang="en-US" sz="2299" b="1" spc="-114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A NIVEL INSPECTORIAL: </a:t>
                      </a:r>
                    </a:p>
                    <a:p>
                      <a:pPr marL="496566" lvl="1" indent="-248283" algn="l">
                        <a:lnSpc>
                          <a:spcPts val="3219"/>
                        </a:lnSpc>
                        <a:buAutoNum type="arabicPeriod"/>
                      </a:pPr>
                      <a:r>
                        <a:rPr lang="en-US" sz="2299" spc="-11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El inspector con su consejo.</a:t>
                      </a:r>
                    </a:p>
                    <a:p>
                      <a:pPr marL="496566" lvl="1" indent="-248283" algn="l">
                        <a:lnSpc>
                          <a:spcPts val="3219"/>
                        </a:lnSpc>
                        <a:buAutoNum type="arabicPeriod"/>
                      </a:pPr>
                      <a:r>
                        <a:rPr lang="en-US" sz="2299" spc="-11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El DIPJ</a:t>
                      </a:r>
                    </a:p>
                    <a:p>
                      <a:pPr marL="496566" lvl="1" indent="-248283" algn="l">
                        <a:lnSpc>
                          <a:spcPts val="3219"/>
                        </a:lnSpc>
                        <a:buAutoNum type="arabicPeriod"/>
                      </a:pPr>
                      <a:r>
                        <a:rPr lang="en-US" sz="2299" spc="-11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El CIAV</a:t>
                      </a:r>
                    </a:p>
                    <a:p>
                      <a:pPr marL="496566" lvl="1" indent="-248283" algn="l">
                        <a:lnSpc>
                          <a:spcPts val="3219"/>
                        </a:lnSpc>
                        <a:buAutoNum type="arabicPeriod"/>
                      </a:pPr>
                      <a:r>
                        <a:rPr lang="en-US" sz="2299" spc="-11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La CIAAV</a:t>
                      </a:r>
                    </a:p>
                    <a:p>
                      <a:pPr algn="l">
                        <a:lnSpc>
                          <a:spcPts val="3219"/>
                        </a:lnSpc>
                      </a:pPr>
                      <a:endParaRPr lang="en-US" sz="2299" spc="-114">
                        <a:solidFill>
                          <a:srgbClr val="282A29"/>
                        </a:solidFill>
                        <a:latin typeface="Open Sauce"/>
                        <a:ea typeface="Open Sauce"/>
                        <a:cs typeface="Open Sauce"/>
                        <a:sym typeface="Open Sauce"/>
                      </a:endParaRPr>
                    </a:p>
                    <a:p>
                      <a:pPr marL="496566" lvl="1" indent="-248283" algn="l">
                        <a:lnSpc>
                          <a:spcPts val="3219"/>
                        </a:lnSpc>
                        <a:buFont typeface="Arial"/>
                        <a:buChar char="•"/>
                      </a:pPr>
                      <a:r>
                        <a:rPr lang="en-US" sz="2299" b="1" spc="-114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A NIVEL LOCAL: </a:t>
                      </a:r>
                    </a:p>
                    <a:p>
                      <a:pPr marL="496566" lvl="1" indent="-248283" algn="l">
                        <a:lnSpc>
                          <a:spcPts val="3219"/>
                        </a:lnSpc>
                        <a:buAutoNum type="arabicPeriod"/>
                      </a:pPr>
                      <a:r>
                        <a:rPr lang="en-US" sz="2299" spc="-11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El Director de la obra</a:t>
                      </a:r>
                    </a:p>
                    <a:p>
                      <a:pPr marL="496566" lvl="1" indent="-248283" algn="l">
                        <a:lnSpc>
                          <a:spcPts val="3219"/>
                        </a:lnSpc>
                        <a:buAutoNum type="arabicPeriod"/>
                      </a:pPr>
                      <a:r>
                        <a:rPr lang="en-US" sz="2299" spc="-11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La Comunidad Salesiana</a:t>
                      </a:r>
                    </a:p>
                    <a:p>
                      <a:pPr marL="496566" lvl="1" indent="-248283" algn="l">
                        <a:lnSpc>
                          <a:spcPts val="3219"/>
                        </a:lnSpc>
                        <a:buAutoNum type="arabicPeriod"/>
                      </a:pPr>
                      <a:r>
                        <a:rPr lang="en-US" sz="2299" spc="-11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El Coordinador Pastoral de la obra</a:t>
                      </a:r>
                    </a:p>
                    <a:p>
                      <a:pPr marL="496566" lvl="1" indent="-248283" algn="l">
                        <a:lnSpc>
                          <a:spcPts val="3219"/>
                        </a:lnSpc>
                        <a:buAutoNum type="arabicPeriod"/>
                      </a:pPr>
                      <a:r>
                        <a:rPr lang="en-US" sz="2299" spc="-11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El Consejo de la CEP</a:t>
                      </a:r>
                    </a:p>
                    <a:p>
                      <a:pPr marL="496566" lvl="1" indent="-248283" algn="l">
                        <a:lnSpc>
                          <a:spcPts val="3219"/>
                        </a:lnSpc>
                        <a:buAutoNum type="arabicPeriod"/>
                      </a:pPr>
                      <a:r>
                        <a:rPr lang="en-US" sz="2299" spc="-11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Responsables de ambientes</a:t>
                      </a:r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659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2659"/>
                        </a:lnSpc>
                      </a:pPr>
                      <a:endParaRPr lang="en-US" sz="1100"/>
                    </a:p>
                    <a:p>
                      <a:pPr marL="410208" lvl="1" indent="-205104" algn="l">
                        <a:lnSpc>
                          <a:spcPts val="2659"/>
                        </a:lnSpc>
                        <a:buFont typeface="Arial"/>
                        <a:buChar char="•"/>
                      </a:pPr>
                      <a:r>
                        <a:rPr lang="en-US" sz="1899" b="1" spc="-94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DEL CRPJS EN LA DIM. VOCACIONAL:</a:t>
                      </a:r>
                    </a:p>
                    <a:p>
                      <a:pPr marL="410208" lvl="1" indent="-205104" algn="l">
                        <a:lnSpc>
                          <a:spcPts val="2659"/>
                        </a:lnSpc>
                        <a:buAutoNum type="arabicPeriod"/>
                      </a:pPr>
                      <a:r>
                        <a:rPr lang="en-US" sz="1899" spc="-9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El Proyecto de Vida</a:t>
                      </a:r>
                    </a:p>
                    <a:p>
                      <a:pPr marL="410208" lvl="1" indent="-205104" algn="l">
                        <a:lnSpc>
                          <a:spcPts val="2659"/>
                        </a:lnSpc>
                        <a:buAutoNum type="arabicPeriod"/>
                      </a:pPr>
                      <a:r>
                        <a:rPr lang="en-US" sz="1899" spc="-9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Estab. de comunidades para la experiencia de la fe.</a:t>
                      </a:r>
                    </a:p>
                    <a:p>
                      <a:pPr marL="410208" lvl="1" indent="-205104" algn="l">
                        <a:lnSpc>
                          <a:spcPts val="2659"/>
                        </a:lnSpc>
                        <a:buAutoNum type="arabicPeriod"/>
                      </a:pPr>
                      <a:r>
                        <a:rPr lang="en-US" sz="1899" spc="-9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Acomp. personal</a:t>
                      </a:r>
                    </a:p>
                    <a:p>
                      <a:pPr marL="410208" lvl="1" indent="-205104" algn="l">
                        <a:lnSpc>
                          <a:spcPts val="2659"/>
                        </a:lnSpc>
                        <a:buAutoNum type="arabicPeriod"/>
                      </a:pPr>
                      <a:r>
                        <a:rPr lang="en-US" sz="1899" spc="-9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Prop. Vocacional inserta en el IEF</a:t>
                      </a:r>
                    </a:p>
                    <a:p>
                      <a:pPr algn="l">
                        <a:lnSpc>
                          <a:spcPts val="2659"/>
                        </a:lnSpc>
                      </a:pPr>
                      <a:endParaRPr lang="en-US" sz="1899" spc="-94">
                        <a:solidFill>
                          <a:srgbClr val="282A29"/>
                        </a:solidFill>
                        <a:latin typeface="Open Sauce"/>
                        <a:ea typeface="Open Sauce"/>
                        <a:cs typeface="Open Sauce"/>
                        <a:sym typeface="Open Sauce"/>
                      </a:endParaRPr>
                    </a:p>
                    <a:p>
                      <a:pPr marL="410208" lvl="1" indent="-205104" algn="l">
                        <a:lnSpc>
                          <a:spcPts val="2659"/>
                        </a:lnSpc>
                        <a:buFont typeface="Arial"/>
                        <a:buChar char="•"/>
                      </a:pPr>
                      <a:r>
                        <a:rPr lang="en-US" sz="1899" b="1" spc="-94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OPCIÓN DEL PEPS:</a:t>
                      </a:r>
                    </a:p>
                    <a:p>
                      <a:pPr algn="l">
                        <a:lnSpc>
                          <a:spcPts val="2659"/>
                        </a:lnSpc>
                      </a:pPr>
                      <a:r>
                        <a:rPr lang="en-US" sz="1899" spc="-9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Favorecemos procesos de acompañamiento a los jóvenes desde todos los ambientes de la obra, que los prepare a asumir las opciones fundamentales de la vida. </a:t>
                      </a:r>
                    </a:p>
                    <a:p>
                      <a:pPr algn="l">
                        <a:lnSpc>
                          <a:spcPts val="2659"/>
                        </a:lnSpc>
                      </a:pPr>
                      <a:endParaRPr lang="en-US" sz="1899" spc="-94">
                        <a:solidFill>
                          <a:srgbClr val="282A29"/>
                        </a:solidFill>
                        <a:latin typeface="Open Sauce"/>
                        <a:ea typeface="Open Sauce"/>
                        <a:cs typeface="Open Sauce"/>
                        <a:sym typeface="Open Sauce"/>
                      </a:endParaRPr>
                    </a:p>
                    <a:p>
                      <a:pPr marL="410208" lvl="1" indent="-205104" algn="l">
                        <a:lnSpc>
                          <a:spcPts val="2659"/>
                        </a:lnSpc>
                        <a:buFont typeface="Arial"/>
                        <a:buChar char="•"/>
                      </a:pPr>
                      <a:r>
                        <a:rPr lang="en-US" sz="1899" b="1" spc="-94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OPCIONES DEL PIAAV: </a:t>
                      </a:r>
                    </a:p>
                    <a:p>
                      <a:pPr marL="410208" lvl="1" indent="-205104" algn="l">
                        <a:lnSpc>
                          <a:spcPts val="2659"/>
                        </a:lnSpc>
                        <a:buAutoNum type="arabicPeriod"/>
                      </a:pPr>
                      <a:r>
                        <a:rPr lang="en-US" sz="1899" spc="-9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Generar Cultura Vocacional en las obras</a:t>
                      </a:r>
                    </a:p>
                    <a:p>
                      <a:pPr marL="410208" lvl="1" indent="-205104" algn="l">
                        <a:lnSpc>
                          <a:spcPts val="2659"/>
                        </a:lnSpc>
                        <a:buAutoNum type="arabicPeriod"/>
                      </a:pPr>
                      <a:r>
                        <a:rPr lang="en-US" sz="1899" spc="-9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Centralidad del Encuentro con Cristo</a:t>
                      </a:r>
                    </a:p>
                    <a:p>
                      <a:pPr marL="410208" lvl="1" indent="-205104" algn="l">
                        <a:lnSpc>
                          <a:spcPts val="2659"/>
                        </a:lnSpc>
                        <a:buAutoNum type="arabicPeriod"/>
                      </a:pPr>
                      <a:r>
                        <a:rPr lang="en-US" sz="1899" spc="-9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Acompañamiento esp. en tres niveles: a nivel ambiental (CR-CEP), a nivel grupal, a nivel personal. </a:t>
                      </a:r>
                    </a:p>
                    <a:p>
                      <a:pPr marL="410208" lvl="1" indent="-205104" algn="l">
                        <a:lnSpc>
                          <a:spcPts val="2659"/>
                        </a:lnSpc>
                        <a:buAutoNum type="arabicPeriod"/>
                      </a:pPr>
                      <a:r>
                        <a:rPr lang="en-US" sz="1899" spc="-94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It. de formación a la fe con fuerte contenido vocacional</a:t>
                      </a:r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331765" y="1909470"/>
            <a:ext cx="1393870" cy="6397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 b="1" spc="-749">
                <a:solidFill>
                  <a:srgbClr val="282A2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P </a:t>
            </a:r>
          </a:p>
          <a:p>
            <a:pPr algn="l">
              <a:lnSpc>
                <a:spcPts val="9999"/>
              </a:lnSpc>
            </a:pPr>
            <a:r>
              <a:rPr lang="en-US" sz="9999" b="1" spc="-749">
                <a:solidFill>
                  <a:srgbClr val="282A2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 I</a:t>
            </a:r>
          </a:p>
          <a:p>
            <a:pPr algn="l">
              <a:lnSpc>
                <a:spcPts val="9999"/>
              </a:lnSpc>
            </a:pPr>
            <a:r>
              <a:rPr lang="en-US" sz="9999" b="1" spc="-749">
                <a:solidFill>
                  <a:srgbClr val="282A2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A</a:t>
            </a:r>
          </a:p>
          <a:p>
            <a:pPr algn="l">
              <a:lnSpc>
                <a:spcPts val="9999"/>
              </a:lnSpc>
            </a:pPr>
            <a:r>
              <a:rPr lang="en-US" sz="9999" b="1" spc="-749">
                <a:solidFill>
                  <a:srgbClr val="282A2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A</a:t>
            </a:r>
          </a:p>
          <a:p>
            <a:pPr algn="l">
              <a:lnSpc>
                <a:spcPts val="9999"/>
              </a:lnSpc>
            </a:pPr>
            <a:r>
              <a:rPr lang="en-US" sz="9999" b="1" spc="-749">
                <a:solidFill>
                  <a:srgbClr val="282A2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V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1479595" y="1028700"/>
            <a:ext cx="0" cy="925830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395762"/>
              </p:ext>
            </p:extLst>
          </p:nvPr>
        </p:nvGraphicFramePr>
        <p:xfrm>
          <a:off x="1479594" y="0"/>
          <a:ext cx="13001269" cy="10475900"/>
        </p:xfrm>
        <a:graphic>
          <a:graphicData uri="http://schemas.openxmlformats.org/drawingml/2006/table">
            <a:tbl>
              <a:tblPr/>
              <a:tblGrid>
                <a:gridCol w="13001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98625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799" b="1" spc="-139">
                          <a:solidFill>
                            <a:srgbClr val="FAEFE0"/>
                          </a:solidFill>
                          <a:latin typeface="Open Sauce Semi-Bold"/>
                          <a:ea typeface="Open Sauce Semi-Bold"/>
                          <a:cs typeface="Open Sauce Semi-Bold"/>
                          <a:sym typeface="Open Sauce Semi-Bold"/>
                        </a:rPr>
                        <a:t>IV. Proceso de Acompañamiento a desarrollar en los jóvenes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4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77275">
                <a:tc>
                  <a:txBody>
                    <a:bodyPr/>
                    <a:lstStyle/>
                    <a:p>
                      <a:pPr marL="367029" lvl="1" indent="-183514" algn="just">
                        <a:lnSpc>
                          <a:spcPts val="237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699" b="1" spc="-84" dirty="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 PRIMERA ETAPA: ANUNCIO VOCACIONAL: </a:t>
                      </a:r>
                      <a:endParaRPr lang="en-US" sz="1100" dirty="0"/>
                    </a:p>
                    <a:p>
                      <a:pPr algn="just">
                        <a:lnSpc>
                          <a:spcPts val="2379"/>
                        </a:lnSpc>
                      </a:pPr>
                      <a:r>
                        <a:rPr lang="en-US" sz="1699" b="1" spc="-84" dirty="0" err="1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Descripción</a:t>
                      </a:r>
                      <a:r>
                        <a:rPr lang="en-US" sz="1699" b="1" spc="-84" dirty="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: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Anuncio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la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vida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cristiana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como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vocación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. “Kerygma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vocacional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”. </a:t>
                      </a:r>
                    </a:p>
                    <a:p>
                      <a:pPr algn="just">
                        <a:lnSpc>
                          <a:spcPts val="2379"/>
                        </a:lnSpc>
                      </a:pPr>
                      <a:r>
                        <a:rPr lang="en-US" sz="1699" b="1" spc="-84" dirty="0" err="1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Objetivo</a:t>
                      </a:r>
                      <a:r>
                        <a:rPr lang="en-US" sz="1699" b="1" spc="-84" dirty="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: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Ofrecer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a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los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jóvenes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experiencias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pastorales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significativas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que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favorezcan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encuentro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con Cristo que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los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llama a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descubrir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su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vocación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como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una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misión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que Dios les ha dado a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cada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uno y se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debe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ir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construyendo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como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un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proyecto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personal.</a:t>
                      </a:r>
                    </a:p>
                    <a:p>
                      <a:pPr algn="just">
                        <a:lnSpc>
                          <a:spcPts val="2379"/>
                        </a:lnSpc>
                      </a:pPr>
                      <a:r>
                        <a:rPr lang="en-US" sz="1699" b="1" spc="-84" dirty="0" err="1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Elementos</a:t>
                      </a:r>
                      <a:r>
                        <a:rPr lang="en-US" sz="1699" b="1" spc="-84" dirty="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: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propuestas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asociativas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consolidadas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, con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condiciones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para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acompañamiento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; ferias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vocacionales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los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encuentros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MJS; material de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animación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vocacional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para la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etapa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Búsqueda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del MJS;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bitácora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acompañamiento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;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cambios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etapa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MJS y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los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grupos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asociativos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. </a:t>
                      </a:r>
                    </a:p>
                    <a:p>
                      <a:pPr algn="just">
                        <a:lnSpc>
                          <a:spcPts val="2379"/>
                        </a:lnSpc>
                      </a:pPr>
                      <a:r>
                        <a:rPr lang="en-US" sz="1699" b="1" spc="-84" dirty="0" err="1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Destinatarios</a:t>
                      </a:r>
                      <a:r>
                        <a:rPr lang="en-US" sz="1699" b="1" spc="-84" dirty="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: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modo extenso,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todos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los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niños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y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jóvenes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la CEP,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cuanto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que son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sujetos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la Cultura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Vocacional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/ de modo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específico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los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jóvenes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entre 15 y 16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años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/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etapa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BÚSQUEDA del MJS. </a:t>
                      </a:r>
                    </a:p>
                    <a:p>
                      <a:pPr algn="just">
                        <a:lnSpc>
                          <a:spcPts val="2379"/>
                        </a:lnSpc>
                      </a:pPr>
                      <a:endParaRPr lang="en-US" sz="1699" spc="-84" dirty="0">
                        <a:solidFill>
                          <a:srgbClr val="282A29"/>
                        </a:solidFill>
                        <a:latin typeface="Open Sauce"/>
                        <a:ea typeface="Open Sauce"/>
                        <a:cs typeface="Open Sauce"/>
                        <a:sym typeface="Open Sauce"/>
                      </a:endParaRPr>
                    </a:p>
                    <a:p>
                      <a:pPr marL="367029" lvl="1" indent="-183514" algn="just">
                        <a:lnSpc>
                          <a:spcPts val="2379"/>
                        </a:lnSpc>
                        <a:buFont typeface="Arial"/>
                        <a:buChar char="•"/>
                      </a:pPr>
                      <a:r>
                        <a:rPr lang="en-US" sz="1699" b="1" spc="-84" dirty="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SEGUNDA ETAPA: PROPUESTA VOCACIONAL: </a:t>
                      </a:r>
                    </a:p>
                    <a:p>
                      <a:pPr algn="just">
                        <a:lnSpc>
                          <a:spcPts val="2379"/>
                        </a:lnSpc>
                      </a:pPr>
                      <a:r>
                        <a:rPr lang="en-US" sz="1699" b="1" spc="-84" dirty="0" err="1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Descripción</a:t>
                      </a:r>
                      <a:r>
                        <a:rPr lang="en-US" sz="1699" b="1" spc="-84" dirty="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: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invitación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explícita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a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descubrir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querer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Dios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la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propia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vida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, a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través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recursos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que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lleven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a un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proceso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personal de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descubrimiento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vocacional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.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Incluye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una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intencionalidad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,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como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apelación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a la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libertad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personal.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Necesario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: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claridad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,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valentía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,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respeto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. </a:t>
                      </a:r>
                    </a:p>
                    <a:p>
                      <a:pPr algn="just">
                        <a:lnSpc>
                          <a:spcPts val="2379"/>
                        </a:lnSpc>
                      </a:pPr>
                      <a:r>
                        <a:rPr lang="en-US" sz="1699" b="1" spc="-84" dirty="0" err="1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Objetivo</a:t>
                      </a:r>
                      <a:r>
                        <a:rPr lang="en-US" sz="1699" b="1" spc="-84" dirty="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: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Acompañar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proceso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maduración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vocacional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del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joven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como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proyecto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vida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desde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discipulado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Jesús,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facilitando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un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proceso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decisión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fruto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del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discernimiento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, que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fortalezca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su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compromiso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dentro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la CEP y de la Iglesia.</a:t>
                      </a:r>
                    </a:p>
                    <a:p>
                      <a:pPr algn="just">
                        <a:lnSpc>
                          <a:spcPts val="2379"/>
                        </a:lnSpc>
                      </a:pPr>
                      <a:r>
                        <a:rPr lang="en-US" sz="1699" b="1" spc="-84" dirty="0" err="1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Elementos</a:t>
                      </a:r>
                      <a:r>
                        <a:rPr lang="en-US" sz="1699" b="1" spc="-84" dirty="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: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salesiano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que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acompañe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procesos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formativos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(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grupales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y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personales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);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estrategias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,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tiempos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y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espacios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específicos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acompañamiento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;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espacios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oración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para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los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grupos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;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propuesta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y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construcción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del PPV;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contenido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vocacional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itinerario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caminantes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. </a:t>
                      </a:r>
                    </a:p>
                    <a:p>
                      <a:pPr algn="just">
                        <a:lnSpc>
                          <a:spcPts val="2379"/>
                        </a:lnSpc>
                      </a:pPr>
                      <a:r>
                        <a:rPr lang="en-US" sz="1699" b="1" spc="-84" dirty="0" err="1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Destinatarios</a:t>
                      </a:r>
                      <a:r>
                        <a:rPr lang="en-US" sz="1699" b="1" spc="-84" dirty="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: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Jóvenes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edades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18 a 21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años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(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referencias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) /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etapa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CAMINO del MJS. </a:t>
                      </a:r>
                    </a:p>
                    <a:p>
                      <a:pPr algn="just">
                        <a:lnSpc>
                          <a:spcPts val="2379"/>
                        </a:lnSpc>
                      </a:pPr>
                      <a:endParaRPr lang="en-US" sz="1699" spc="-84" dirty="0">
                        <a:solidFill>
                          <a:srgbClr val="282A29"/>
                        </a:solidFill>
                        <a:latin typeface="Open Sauce"/>
                        <a:ea typeface="Open Sauce"/>
                        <a:cs typeface="Open Sauce"/>
                        <a:sym typeface="Open Sauce"/>
                      </a:endParaRPr>
                    </a:p>
                    <a:p>
                      <a:pPr marL="367029" lvl="1" indent="-183514" algn="just">
                        <a:lnSpc>
                          <a:spcPts val="2379"/>
                        </a:lnSpc>
                        <a:buFont typeface="Arial"/>
                        <a:buChar char="•"/>
                      </a:pPr>
                      <a:r>
                        <a:rPr lang="en-US" sz="1699" b="1" spc="-84" dirty="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TERCERA ETAPA: DISCERNIMIENTO VOCACIONAL</a:t>
                      </a:r>
                    </a:p>
                    <a:p>
                      <a:pPr algn="just">
                        <a:lnSpc>
                          <a:spcPts val="2379"/>
                        </a:lnSpc>
                      </a:pPr>
                      <a:r>
                        <a:rPr lang="en-US" sz="1699" b="1" spc="-84" dirty="0" err="1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Descripción</a:t>
                      </a:r>
                      <a:r>
                        <a:rPr lang="en-US" sz="1699" b="1" spc="-84" dirty="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: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Clarificación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vocacional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a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través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del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discernimiento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-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toma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decisiones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. </a:t>
                      </a:r>
                    </a:p>
                    <a:p>
                      <a:pPr algn="just">
                        <a:lnSpc>
                          <a:spcPts val="2379"/>
                        </a:lnSpc>
                      </a:pPr>
                      <a:r>
                        <a:rPr lang="en-US" sz="1699" b="1" spc="-84" dirty="0" err="1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Objetivo</a:t>
                      </a:r>
                      <a:r>
                        <a:rPr lang="en-US" sz="1699" b="1" spc="-84" dirty="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: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Acompañar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al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joven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discernimiento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hacia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una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opción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vocacional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consciente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y libre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seguimiento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Cristo,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dentro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la Iglesia,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movimiento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salesiano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, la Familia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Salesiana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y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particularmente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la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vida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religiosa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salesiana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.</a:t>
                      </a:r>
                    </a:p>
                    <a:p>
                      <a:pPr algn="just">
                        <a:lnSpc>
                          <a:spcPts val="2379"/>
                        </a:lnSpc>
                      </a:pPr>
                      <a:r>
                        <a:rPr lang="en-US" sz="1699" b="1" spc="-84" dirty="0" err="1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Diversificación</a:t>
                      </a:r>
                      <a:r>
                        <a:rPr lang="en-US" sz="1699" b="1" spc="-84" dirty="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: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Aspirantado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(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interno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-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externo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-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voluntariado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vocacional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) /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Comunidades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apostólicas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salesianas</a:t>
                      </a:r>
                      <a:endParaRPr lang="en-US" sz="1699" spc="-84" dirty="0">
                        <a:solidFill>
                          <a:srgbClr val="282A29"/>
                        </a:solidFill>
                        <a:latin typeface="Open Sauce"/>
                        <a:ea typeface="Open Sauce"/>
                        <a:cs typeface="Open Sauce"/>
                        <a:sym typeface="Open Sauce"/>
                      </a:endParaRPr>
                    </a:p>
                    <a:p>
                      <a:pPr algn="just">
                        <a:lnSpc>
                          <a:spcPts val="2379"/>
                        </a:lnSpc>
                      </a:pPr>
                      <a:r>
                        <a:rPr lang="en-US" sz="1699" b="1" spc="-84" dirty="0" err="1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Destinatarios</a:t>
                      </a:r>
                      <a:r>
                        <a:rPr lang="en-US" sz="1699" b="1" spc="-84" dirty="0">
                          <a:solidFill>
                            <a:srgbClr val="282A29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: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Jóvenes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más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allá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los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22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años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(ref.)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en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etapa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APÓSTOLES, o </a:t>
                      </a:r>
                      <a:r>
                        <a:rPr lang="en-US" sz="1699" spc="-84" dirty="0" err="1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miembros</a:t>
                      </a:r>
                      <a:r>
                        <a:rPr lang="en-US" sz="1699" spc="-84" dirty="0">
                          <a:solidFill>
                            <a:srgbClr val="282A29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de las CAS.  </a:t>
                      </a:r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331765" y="1912343"/>
            <a:ext cx="1393870" cy="6397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 b="1" spc="-749">
                <a:solidFill>
                  <a:srgbClr val="282A2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P </a:t>
            </a:r>
          </a:p>
          <a:p>
            <a:pPr algn="l">
              <a:lnSpc>
                <a:spcPts val="9999"/>
              </a:lnSpc>
            </a:pPr>
            <a:r>
              <a:rPr lang="en-US" sz="9999" b="1" spc="-749">
                <a:solidFill>
                  <a:srgbClr val="282A2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 I</a:t>
            </a:r>
          </a:p>
          <a:p>
            <a:pPr algn="l">
              <a:lnSpc>
                <a:spcPts val="9999"/>
              </a:lnSpc>
            </a:pPr>
            <a:r>
              <a:rPr lang="en-US" sz="9999" b="1" spc="-749">
                <a:solidFill>
                  <a:srgbClr val="282A2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A</a:t>
            </a:r>
          </a:p>
          <a:p>
            <a:pPr algn="l">
              <a:lnSpc>
                <a:spcPts val="9999"/>
              </a:lnSpc>
            </a:pPr>
            <a:r>
              <a:rPr lang="en-US" sz="9999" b="1" spc="-749">
                <a:solidFill>
                  <a:srgbClr val="282A2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A</a:t>
            </a:r>
          </a:p>
          <a:p>
            <a:pPr algn="l">
              <a:lnSpc>
                <a:spcPts val="9999"/>
              </a:lnSpc>
            </a:pPr>
            <a:r>
              <a:rPr lang="en-US" sz="9999" b="1" spc="-749">
                <a:solidFill>
                  <a:srgbClr val="282A29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V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1479595" y="1028700"/>
            <a:ext cx="0" cy="925830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/>
          </a:p>
        </p:txBody>
      </p:sp>
      <p:grpSp>
        <p:nvGrpSpPr>
          <p:cNvPr id="5" name="Group 5"/>
          <p:cNvGrpSpPr/>
          <p:nvPr/>
        </p:nvGrpSpPr>
        <p:grpSpPr>
          <a:xfrm>
            <a:off x="14480863" y="25090"/>
            <a:ext cx="5246370" cy="10706365"/>
            <a:chOff x="0" y="0"/>
            <a:chExt cx="812800" cy="16586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1658696"/>
            </a:xfrm>
            <a:custGeom>
              <a:avLst/>
              <a:gdLst/>
              <a:ahLst/>
              <a:cxnLst/>
              <a:rect l="l" t="t" r="r" b="b"/>
              <a:pathLst>
                <a:path w="812800" h="1658696">
                  <a:moveTo>
                    <a:pt x="0" y="0"/>
                  </a:moveTo>
                  <a:lnTo>
                    <a:pt x="812800" y="0"/>
                  </a:lnTo>
                  <a:lnTo>
                    <a:pt x="812800" y="1658696"/>
                  </a:lnTo>
                  <a:lnTo>
                    <a:pt x="0" y="1658696"/>
                  </a:lnTo>
                  <a:close/>
                </a:path>
              </a:pathLst>
            </a:custGeom>
            <a:blipFill>
              <a:blip r:embed="rId2"/>
              <a:stretch>
                <a:fillRect l="-35029" r="-35029"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1896</Words>
  <Application>Microsoft Office PowerPoint</Application>
  <PresentationFormat>Personalizado</PresentationFormat>
  <Paragraphs>203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5" baseType="lpstr">
      <vt:lpstr>Gagalin</vt:lpstr>
      <vt:lpstr>Calibri</vt:lpstr>
      <vt:lpstr>Morisawa 勘亭流 StdN U</vt:lpstr>
      <vt:lpstr>เอฟซี มัฟฟิน</vt:lpstr>
      <vt:lpstr>Dynapuff Semi-Bold</vt:lpstr>
      <vt:lpstr>Dynapuff</vt:lpstr>
      <vt:lpstr>League Gothic</vt:lpstr>
      <vt:lpstr>Kapsalon Brush</vt:lpstr>
      <vt:lpstr>Open Sauce Semi-Bold</vt:lpstr>
      <vt:lpstr>Open Sauce Bold</vt:lpstr>
      <vt:lpstr>Arial</vt:lpstr>
      <vt:lpstr>Bright</vt:lpstr>
      <vt:lpstr>Dynapuff Bold</vt:lpstr>
      <vt:lpstr>Open Sauce</vt:lpstr>
      <vt:lpstr>Rubik Burned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CIAV - DIAM - Asamblea de Equipos Pastorales Febrero 2024</dc:title>
  <cp:lastModifiedBy>Angel Luis Recuenco Quitorán</cp:lastModifiedBy>
  <cp:revision>2</cp:revision>
  <dcterms:created xsi:type="dcterms:W3CDTF">2006-08-16T00:00:00Z</dcterms:created>
  <dcterms:modified xsi:type="dcterms:W3CDTF">2025-04-11T15:46:28Z</dcterms:modified>
  <dc:identifier>DAF8NknHuC0</dc:identifier>
</cp:coreProperties>
</file>